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863" r:id="rId2"/>
    <p:sldId id="257" r:id="rId3"/>
    <p:sldId id="1872" r:id="rId4"/>
    <p:sldId id="1855" r:id="rId5"/>
    <p:sldId id="1866" r:id="rId6"/>
    <p:sldId id="256" r:id="rId7"/>
    <p:sldId id="1861" r:id="rId8"/>
    <p:sldId id="1858" r:id="rId9"/>
    <p:sldId id="1864" r:id="rId10"/>
    <p:sldId id="1865" r:id="rId11"/>
    <p:sldId id="1870" r:id="rId12"/>
    <p:sldId id="1859" r:id="rId13"/>
    <p:sldId id="1871" r:id="rId14"/>
    <p:sldId id="1868" r:id="rId15"/>
    <p:sldId id="1869" r:id="rId16"/>
    <p:sldId id="1860" r:id="rId17"/>
    <p:sldId id="263" r:id="rId1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12826-CA33-D455-9FAF-1A407A22BDF0}" v="708" dt="2024-11-11T19:35:19.569"/>
    <p1510:client id="{23189C15-A756-464E-9BE8-1D49152D8A36}" v="480" dt="2024-11-12T03:52:46.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459" autoAdjust="0"/>
  </p:normalViewPr>
  <p:slideViewPr>
    <p:cSldViewPr snapToGrid="0">
      <p:cViewPr varScale="1">
        <p:scale>
          <a:sx n="59" d="100"/>
          <a:sy n="59" d="100"/>
        </p:scale>
        <p:origin x="10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e.escarraman\OneDrive%20-%20Ministerio%20de%20Econom&#237;a,%20Planificaci&#243;n%20y%20Desarrollo\Desktop\Datos\Diagn&#243;stico%20Capital%20Humano\Para%20&#237;ndice%20ich\para%20mapas%20ich%208_18_2021.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70882545931757E-2"/>
          <c:y val="5.0088769737379926E-2"/>
          <c:w val="0.89089883438925632"/>
          <c:h val="0.83131074524775317"/>
        </c:manualLayout>
      </c:layout>
      <c:scatterChart>
        <c:scatterStyle val="lineMarker"/>
        <c:varyColors val="0"/>
        <c:ser>
          <c:idx val="0"/>
          <c:order val="0"/>
          <c:tx>
            <c:strRef>
              <c:f>'para mapas ich 8_18_2021'!$B$1</c:f>
              <c:strCache>
                <c:ptCount val="1"/>
                <c:pt idx="0">
                  <c:v>Calidad</c:v>
                </c:pt>
              </c:strCache>
            </c:strRef>
          </c:tx>
          <c:spPr>
            <a:ln w="25400" cap="rnd">
              <a:noFill/>
              <a:round/>
            </a:ln>
            <a:effectLst/>
          </c:spPr>
          <c:marker>
            <c:symbol val="circle"/>
            <c:size val="14"/>
            <c:spPr>
              <a:solidFill>
                <a:srgbClr val="104C82"/>
              </a:solidFill>
              <a:ln w="9525">
                <a:solidFill>
                  <a:schemeClr val="accent1"/>
                </a:solidFill>
              </a:ln>
              <a:effectLst/>
            </c:spPr>
          </c:marker>
          <c:dPt>
            <c:idx val="0"/>
            <c:marker>
              <c:symbol val="circle"/>
              <c:size val="14"/>
              <c:spPr>
                <a:solidFill>
                  <a:srgbClr val="C00000"/>
                </a:solidFill>
                <a:ln w="9525">
                  <a:solidFill>
                    <a:schemeClr val="accent1"/>
                  </a:solidFill>
                </a:ln>
                <a:effectLst/>
              </c:spPr>
            </c:marker>
            <c:bubble3D val="0"/>
            <c:extLst>
              <c:ext xmlns:c16="http://schemas.microsoft.com/office/drawing/2014/chart" uri="{C3380CC4-5D6E-409C-BE32-E72D297353CC}">
                <c16:uniqueId val="{00000007-DD2F-4C0B-88A9-3AB346F83E22}"/>
              </c:ext>
            </c:extLst>
          </c:dPt>
          <c:dPt>
            <c:idx val="1"/>
            <c:marker>
              <c:symbol val="circle"/>
              <c:size val="14"/>
              <c:spPr>
                <a:solidFill>
                  <a:srgbClr val="C00000"/>
                </a:solidFill>
                <a:ln w="9525">
                  <a:solidFill>
                    <a:schemeClr val="accent1"/>
                  </a:solidFill>
                </a:ln>
                <a:effectLst/>
              </c:spPr>
            </c:marker>
            <c:bubble3D val="0"/>
            <c:extLst>
              <c:ext xmlns:c16="http://schemas.microsoft.com/office/drawing/2014/chart" uri="{C3380CC4-5D6E-409C-BE32-E72D297353CC}">
                <c16:uniqueId val="{00000008-DD2F-4C0B-88A9-3AB346F83E22}"/>
              </c:ext>
            </c:extLst>
          </c:dPt>
          <c:dPt>
            <c:idx val="5"/>
            <c:marker>
              <c:symbol val="circle"/>
              <c:size val="14"/>
              <c:spPr>
                <a:solidFill>
                  <a:schemeClr val="accent1"/>
                </a:solidFill>
                <a:ln w="9525">
                  <a:solidFill>
                    <a:schemeClr val="accent1"/>
                  </a:solidFill>
                </a:ln>
                <a:effectLst/>
              </c:spPr>
            </c:marker>
            <c:bubble3D val="0"/>
            <c:extLst>
              <c:ext xmlns:c16="http://schemas.microsoft.com/office/drawing/2014/chart" uri="{C3380CC4-5D6E-409C-BE32-E72D297353CC}">
                <c16:uniqueId val="{00000000-DD2F-4C0B-88A9-3AB346F83E22}"/>
              </c:ext>
            </c:extLst>
          </c:dPt>
          <c:dPt>
            <c:idx val="18"/>
            <c:marker>
              <c:symbol val="circle"/>
              <c:size val="14"/>
              <c:spPr>
                <a:solidFill>
                  <a:schemeClr val="accent1"/>
                </a:solidFill>
                <a:ln w="9525">
                  <a:solidFill>
                    <a:schemeClr val="accent1"/>
                  </a:solidFill>
                </a:ln>
                <a:effectLst/>
              </c:spPr>
            </c:marker>
            <c:bubble3D val="0"/>
            <c:extLst>
              <c:ext xmlns:c16="http://schemas.microsoft.com/office/drawing/2014/chart" uri="{C3380CC4-5D6E-409C-BE32-E72D297353CC}">
                <c16:uniqueId val="{00000001-DD2F-4C0B-88A9-3AB346F83E22}"/>
              </c:ext>
            </c:extLst>
          </c:dPt>
          <c:dPt>
            <c:idx val="21"/>
            <c:marker>
              <c:symbol val="circle"/>
              <c:size val="14"/>
              <c:spPr>
                <a:solidFill>
                  <a:schemeClr val="accent1"/>
                </a:solidFill>
                <a:ln w="9525">
                  <a:solidFill>
                    <a:schemeClr val="accent1"/>
                  </a:solidFill>
                </a:ln>
                <a:effectLst/>
              </c:spPr>
            </c:marker>
            <c:bubble3D val="0"/>
            <c:extLst>
              <c:ext xmlns:c16="http://schemas.microsoft.com/office/drawing/2014/chart" uri="{C3380CC4-5D6E-409C-BE32-E72D297353CC}">
                <c16:uniqueId val="{00000002-DD2F-4C0B-88A9-3AB346F83E22}"/>
              </c:ext>
            </c:extLst>
          </c:dPt>
          <c:dPt>
            <c:idx val="23"/>
            <c:marker>
              <c:symbol val="circle"/>
              <c:size val="14"/>
              <c:spPr>
                <a:solidFill>
                  <a:schemeClr val="accent1"/>
                </a:solidFill>
                <a:ln w="9525">
                  <a:solidFill>
                    <a:schemeClr val="accent1"/>
                  </a:solidFill>
                </a:ln>
                <a:effectLst/>
              </c:spPr>
            </c:marker>
            <c:bubble3D val="0"/>
            <c:extLst>
              <c:ext xmlns:c16="http://schemas.microsoft.com/office/drawing/2014/chart" uri="{C3380CC4-5D6E-409C-BE32-E72D297353CC}">
                <c16:uniqueId val="{00000003-DD2F-4C0B-88A9-3AB346F83E22}"/>
              </c:ext>
            </c:extLst>
          </c:dPt>
          <c:dPt>
            <c:idx val="28"/>
            <c:marker>
              <c:symbol val="circle"/>
              <c:size val="14"/>
              <c:spPr>
                <a:solidFill>
                  <a:srgbClr val="C00000"/>
                </a:solidFill>
                <a:ln w="9525">
                  <a:solidFill>
                    <a:schemeClr val="accent1"/>
                  </a:solidFill>
                </a:ln>
                <a:effectLst/>
              </c:spPr>
            </c:marker>
            <c:bubble3D val="0"/>
            <c:extLst>
              <c:ext xmlns:c16="http://schemas.microsoft.com/office/drawing/2014/chart" uri="{C3380CC4-5D6E-409C-BE32-E72D297353CC}">
                <c16:uniqueId val="{00000004-DD2F-4C0B-88A9-3AB346F83E22}"/>
              </c:ext>
            </c:extLst>
          </c:dPt>
          <c:dPt>
            <c:idx val="29"/>
            <c:marker>
              <c:symbol val="circle"/>
              <c:size val="14"/>
              <c:spPr>
                <a:solidFill>
                  <a:schemeClr val="accent1"/>
                </a:solidFill>
                <a:ln w="9525">
                  <a:solidFill>
                    <a:schemeClr val="accent1"/>
                  </a:solidFill>
                </a:ln>
                <a:effectLst/>
              </c:spPr>
            </c:marker>
            <c:bubble3D val="0"/>
            <c:extLst>
              <c:ext xmlns:c16="http://schemas.microsoft.com/office/drawing/2014/chart" uri="{C3380CC4-5D6E-409C-BE32-E72D297353CC}">
                <c16:uniqueId val="{00000005-DD2F-4C0B-88A9-3AB346F83E22}"/>
              </c:ext>
            </c:extLst>
          </c:dPt>
          <c:dPt>
            <c:idx val="31"/>
            <c:marker>
              <c:symbol val="circle"/>
              <c:size val="14"/>
              <c:spPr>
                <a:solidFill>
                  <a:srgbClr val="C00000"/>
                </a:solidFill>
                <a:ln w="9525">
                  <a:solidFill>
                    <a:schemeClr val="accent1"/>
                  </a:solidFill>
                </a:ln>
                <a:effectLst/>
              </c:spPr>
            </c:marker>
            <c:bubble3D val="0"/>
            <c:extLst>
              <c:ext xmlns:c16="http://schemas.microsoft.com/office/drawing/2014/chart" uri="{C3380CC4-5D6E-409C-BE32-E72D297353CC}">
                <c16:uniqueId val="{00000006-DD2F-4C0B-88A9-3AB346F83E22}"/>
              </c:ext>
            </c:extLst>
          </c:dPt>
          <c:dLbls>
            <c:dLbl>
              <c:idx val="0"/>
              <c:tx>
                <c:rich>
                  <a:bodyPr/>
                  <a:lstStyle/>
                  <a:p>
                    <a:fld id="{FD926817-3721-453C-B984-A98F6F6E6E5D}"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D2F-4C0B-88A9-3AB346F83E22}"/>
                </c:ext>
              </c:extLst>
            </c:dLbl>
            <c:dLbl>
              <c:idx val="1"/>
              <c:tx>
                <c:rich>
                  <a:bodyPr/>
                  <a:lstStyle/>
                  <a:p>
                    <a:fld id="{F43895EE-AAA4-4DEC-93E1-60A9DE0FE169}"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D2F-4C0B-88A9-3AB346F83E22}"/>
                </c:ext>
              </c:extLst>
            </c:dLbl>
            <c:dLbl>
              <c:idx val="2"/>
              <c:layout>
                <c:manualLayout>
                  <c:x val="-3.5390830052493438E-2"/>
                  <c:y val="-0.10718709977634633"/>
                </c:manualLayout>
              </c:layout>
              <c:tx>
                <c:rich>
                  <a:bodyPr/>
                  <a:lstStyle/>
                  <a:p>
                    <a:fld id="{E7009308-B47D-4810-ABED-A52B9BE7E65D}" type="CELLRANGE">
                      <a:rPr lang="en-US"/>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D2F-4C0B-88A9-3AB346F83E22}"/>
                </c:ext>
              </c:extLst>
            </c:dLbl>
            <c:dLbl>
              <c:idx val="3"/>
              <c:tx>
                <c:rich>
                  <a:bodyPr/>
                  <a:lstStyle/>
                  <a:p>
                    <a:fld id="{F433A1F5-40EE-45D5-A37C-481703E84624}"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D2F-4C0B-88A9-3AB346F83E22}"/>
                </c:ext>
              </c:extLst>
            </c:dLbl>
            <c:dLbl>
              <c:idx val="4"/>
              <c:tx>
                <c:rich>
                  <a:bodyPr/>
                  <a:lstStyle/>
                  <a:p>
                    <a:fld id="{05DDE7E6-AC93-48F0-82AB-3920095712E4}"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D2F-4C0B-88A9-3AB346F83E22}"/>
                </c:ext>
              </c:extLst>
            </c:dLbl>
            <c:dLbl>
              <c:idx val="5"/>
              <c:layout>
                <c:manualLayout>
                  <c:x val="-1.3674540682414851E-2"/>
                  <c:y val="-6.4594394615544198E-2"/>
                </c:manualLayout>
              </c:layout>
              <c:tx>
                <c:rich>
                  <a:bodyPr/>
                  <a:lstStyle/>
                  <a:p>
                    <a:fld id="{B8F5D7A8-791C-45DD-BBE9-750F34A9C597}" type="CELLRANGE">
                      <a:rPr lang="en-US" dirty="0"/>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D2F-4C0B-88A9-3AB346F83E22}"/>
                </c:ext>
              </c:extLst>
            </c:dLbl>
            <c:dLbl>
              <c:idx val="6"/>
              <c:tx>
                <c:rich>
                  <a:bodyPr/>
                  <a:lstStyle/>
                  <a:p>
                    <a:fld id="{15EDE1BE-D208-49FC-AD18-21A1A3CB3F34}"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D2F-4C0B-88A9-3AB346F83E22}"/>
                </c:ext>
              </c:extLst>
            </c:dLbl>
            <c:dLbl>
              <c:idx val="7"/>
              <c:tx>
                <c:rich>
                  <a:bodyPr/>
                  <a:lstStyle/>
                  <a:p>
                    <a:fld id="{035F1D83-341F-4DF0-BBAB-D9E904B0CA01}"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D2F-4C0B-88A9-3AB346F83E22}"/>
                </c:ext>
              </c:extLst>
            </c:dLbl>
            <c:dLbl>
              <c:idx val="8"/>
              <c:tx>
                <c:rich>
                  <a:bodyPr/>
                  <a:lstStyle/>
                  <a:p>
                    <a:fld id="{99B3FEBA-EBE5-4656-9288-9E734F21D4E9}"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D2F-4C0B-88A9-3AB346F83E22}"/>
                </c:ext>
              </c:extLst>
            </c:dLbl>
            <c:dLbl>
              <c:idx val="9"/>
              <c:tx>
                <c:rich>
                  <a:bodyPr/>
                  <a:lstStyle/>
                  <a:p>
                    <a:fld id="{06FAD723-F43E-4251-B8B5-D892E6BA06A4}"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D2F-4C0B-88A9-3AB346F83E22}"/>
                </c:ext>
              </c:extLst>
            </c:dLbl>
            <c:dLbl>
              <c:idx val="10"/>
              <c:tx>
                <c:rich>
                  <a:bodyPr/>
                  <a:lstStyle/>
                  <a:p>
                    <a:fld id="{8CB31F1F-702A-4CD3-9BE6-1F9C8270FB9A}"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D2F-4C0B-88A9-3AB346F83E22}"/>
                </c:ext>
              </c:extLst>
            </c:dLbl>
            <c:dLbl>
              <c:idx val="11"/>
              <c:tx>
                <c:rich>
                  <a:bodyPr/>
                  <a:lstStyle/>
                  <a:p>
                    <a:fld id="{EFA4AA94-CA08-4226-BEBC-B39D376F14BC}"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D2F-4C0B-88A9-3AB346F83E22}"/>
                </c:ext>
              </c:extLst>
            </c:dLbl>
            <c:dLbl>
              <c:idx val="12"/>
              <c:tx>
                <c:rich>
                  <a:bodyPr/>
                  <a:lstStyle/>
                  <a:p>
                    <a:fld id="{48C6D8F1-2DB7-4B84-B62D-742D2314581C}"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D2F-4C0B-88A9-3AB346F83E22}"/>
                </c:ext>
              </c:extLst>
            </c:dLbl>
            <c:dLbl>
              <c:idx val="13"/>
              <c:tx>
                <c:rich>
                  <a:bodyPr/>
                  <a:lstStyle/>
                  <a:p>
                    <a:fld id="{14D6DF1D-6BB1-4A74-91F6-39AF491BFBD7}"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D2F-4C0B-88A9-3AB346F83E22}"/>
                </c:ext>
              </c:extLst>
            </c:dLbl>
            <c:dLbl>
              <c:idx val="14"/>
              <c:tx>
                <c:rich>
                  <a:bodyPr/>
                  <a:lstStyle/>
                  <a:p>
                    <a:fld id="{3E1A2585-7727-4DE2-AF07-0DD9E50BF08C}"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D2F-4C0B-88A9-3AB346F83E22}"/>
                </c:ext>
              </c:extLst>
            </c:dLbl>
            <c:dLbl>
              <c:idx val="15"/>
              <c:tx>
                <c:rich>
                  <a:bodyPr/>
                  <a:lstStyle/>
                  <a:p>
                    <a:fld id="{A657D0DD-AA2B-4DE4-B902-872D0C3D7514}"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DD2F-4C0B-88A9-3AB346F83E22}"/>
                </c:ext>
              </c:extLst>
            </c:dLbl>
            <c:dLbl>
              <c:idx val="16"/>
              <c:tx>
                <c:rich>
                  <a:bodyPr/>
                  <a:lstStyle/>
                  <a:p>
                    <a:fld id="{B6CBD5B6-3365-46C8-8B95-6AFAF89350BC}"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D2F-4C0B-88A9-3AB346F83E22}"/>
                </c:ext>
              </c:extLst>
            </c:dLbl>
            <c:dLbl>
              <c:idx val="17"/>
              <c:tx>
                <c:rich>
                  <a:bodyPr/>
                  <a:lstStyle/>
                  <a:p>
                    <a:fld id="{C6CC64D3-B739-4489-BC4B-EA4D5453E774}"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DD2F-4C0B-88A9-3AB346F83E22}"/>
                </c:ext>
              </c:extLst>
            </c:dLbl>
            <c:dLbl>
              <c:idx val="18"/>
              <c:layout>
                <c:manualLayout>
                  <c:x val="-2.1851624015748108E-2"/>
                  <c:y val="7.1169853084512472E-2"/>
                </c:manualLayout>
              </c:layout>
              <c:tx>
                <c:rich>
                  <a:bodyPr/>
                  <a:lstStyle/>
                  <a:p>
                    <a:fld id="{CD53549B-122D-4192-AFAA-75CD4D23C253}" type="CELLRANGE">
                      <a:rPr lang="en-US"/>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D2F-4C0B-88A9-3AB346F83E22}"/>
                </c:ext>
              </c:extLst>
            </c:dLbl>
            <c:dLbl>
              <c:idx val="19"/>
              <c:tx>
                <c:rich>
                  <a:bodyPr/>
                  <a:lstStyle/>
                  <a:p>
                    <a:fld id="{DDCCF467-239E-470F-9AB2-1A978F7149BD}"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DD2F-4C0B-88A9-3AB346F83E22}"/>
                </c:ext>
              </c:extLst>
            </c:dLbl>
            <c:dLbl>
              <c:idx val="20"/>
              <c:tx>
                <c:rich>
                  <a:bodyPr/>
                  <a:lstStyle/>
                  <a:p>
                    <a:fld id="{A4323039-DDEB-4514-8B1D-FD90A68F781D}"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DD2F-4C0B-88A9-3AB346F83E22}"/>
                </c:ext>
              </c:extLst>
            </c:dLbl>
            <c:dLbl>
              <c:idx val="21"/>
              <c:layout>
                <c:manualLayout>
                  <c:x val="-5.2223999343832095E-2"/>
                  <c:y val="8.9804161592363499E-2"/>
                </c:manualLayout>
              </c:layout>
              <c:tx>
                <c:rich>
                  <a:bodyPr/>
                  <a:lstStyle/>
                  <a:p>
                    <a:fld id="{27A16E7D-9A28-4266-8FFA-A6D37FADD29C}" type="CELLRANGE">
                      <a:rPr lang="en-US"/>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D2F-4C0B-88A9-3AB346F83E22}"/>
                </c:ext>
              </c:extLst>
            </c:dLbl>
            <c:dLbl>
              <c:idx val="22"/>
              <c:tx>
                <c:rich>
                  <a:bodyPr/>
                  <a:lstStyle/>
                  <a:p>
                    <a:fld id="{92C30473-1BA7-4CD7-BBFB-7650629F713A}"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DD2F-4C0B-88A9-3AB346F83E22}"/>
                </c:ext>
              </c:extLst>
            </c:dLbl>
            <c:dLbl>
              <c:idx val="23"/>
              <c:layout>
                <c:manualLayout>
                  <c:x val="-0.11286458333333334"/>
                  <c:y val="-6.1932350542994105E-2"/>
                </c:manualLayout>
              </c:layout>
              <c:tx>
                <c:rich>
                  <a:bodyPr/>
                  <a:lstStyle/>
                  <a:p>
                    <a:fld id="{C308A4AB-DED7-48C9-BB35-FCE19329E692}" type="CELLRANGE">
                      <a:rPr lang="en-US" dirty="0"/>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D2F-4C0B-88A9-3AB346F83E22}"/>
                </c:ext>
              </c:extLst>
            </c:dLbl>
            <c:dLbl>
              <c:idx val="24"/>
              <c:tx>
                <c:rich>
                  <a:bodyPr/>
                  <a:lstStyle/>
                  <a:p>
                    <a:fld id="{FC986BEB-90B3-4215-9DE5-FC0A68248436}"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DD2F-4C0B-88A9-3AB346F83E22}"/>
                </c:ext>
              </c:extLst>
            </c:dLbl>
            <c:dLbl>
              <c:idx val="25"/>
              <c:tx>
                <c:rich>
                  <a:bodyPr/>
                  <a:lstStyle/>
                  <a:p>
                    <a:fld id="{3F88B382-DB49-4A9F-AE8D-9E375521C1B9}"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DD2F-4C0B-88A9-3AB346F83E22}"/>
                </c:ext>
              </c:extLst>
            </c:dLbl>
            <c:dLbl>
              <c:idx val="26"/>
              <c:tx>
                <c:rich>
                  <a:bodyPr/>
                  <a:lstStyle/>
                  <a:p>
                    <a:fld id="{D2D84E8B-C524-4159-B3A6-AD195F9A1075}"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DD2F-4C0B-88A9-3AB346F83E22}"/>
                </c:ext>
              </c:extLst>
            </c:dLbl>
            <c:dLbl>
              <c:idx val="27"/>
              <c:tx>
                <c:rich>
                  <a:bodyPr/>
                  <a:lstStyle/>
                  <a:p>
                    <a:fld id="{6A26AE21-EA14-4094-827B-CA28A9FE2588}"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DD2F-4C0B-88A9-3AB346F83E22}"/>
                </c:ext>
              </c:extLst>
            </c:dLbl>
            <c:dLbl>
              <c:idx val="28"/>
              <c:layout>
                <c:manualLayout>
                  <c:x val="-0.13981250000000001"/>
                  <c:y val="-6.0294250194413059E-3"/>
                </c:manualLayout>
              </c:layout>
              <c:tx>
                <c:rich>
                  <a:bodyPr/>
                  <a:lstStyle/>
                  <a:p>
                    <a:fld id="{BB34FA98-3210-4B91-99E4-1426CB166D24}" type="CELLRANGE">
                      <a:rPr lang="en-US"/>
                      <a:pPr/>
                      <a:t>[CELLRANGE]</a:t>
                    </a:fld>
                    <a:endParaRPr lang="es-E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D2F-4C0B-88A9-3AB346F83E22}"/>
                </c:ext>
              </c:extLst>
            </c:dLbl>
            <c:dLbl>
              <c:idx val="29"/>
              <c:tx>
                <c:rich>
                  <a:bodyPr/>
                  <a:lstStyle/>
                  <a:p>
                    <a:fld id="{837EB084-B446-4C2E-A813-1C35C47D7226}"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D2F-4C0B-88A9-3AB346F83E22}"/>
                </c:ext>
              </c:extLst>
            </c:dLbl>
            <c:dLbl>
              <c:idx val="30"/>
              <c:tx>
                <c:rich>
                  <a:bodyPr/>
                  <a:lstStyle/>
                  <a:p>
                    <a:fld id="{DF616D91-DAFC-4CEE-AC05-11EF9EB2F1F2}" type="CELLRANGE">
                      <a:rPr lang="en-U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DD2F-4C0B-88A9-3AB346F83E22}"/>
                </c:ext>
              </c:extLst>
            </c:dLbl>
            <c:dLbl>
              <c:idx val="31"/>
              <c:tx>
                <c:rich>
                  <a:bodyPr/>
                  <a:lstStyle/>
                  <a:p>
                    <a:fld id="{4D6AD64D-F1A3-4A15-BF69-E4E33855DD12}" type="CELLRANGE">
                      <a:rPr lang="es-ES"/>
                      <a:pPr/>
                      <a:t>[CELLRANGE]</a:t>
                    </a:fld>
                    <a:endParaRPr lang="es-E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D2F-4C0B-88A9-3AB346F83E2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DO"/>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'para mapas ich 8_18_2021'!$C$2:$C$33</c:f>
              <c:numCache>
                <c:formatCode>General</c:formatCode>
                <c:ptCount val="32"/>
                <c:pt idx="0">
                  <c:v>12.779</c:v>
                </c:pt>
                <c:pt idx="1">
                  <c:v>13.875999999999999</c:v>
                </c:pt>
                <c:pt idx="2">
                  <c:v>13.323</c:v>
                </c:pt>
                <c:pt idx="3">
                  <c:v>13.084</c:v>
                </c:pt>
                <c:pt idx="4">
                  <c:v>12.696</c:v>
                </c:pt>
                <c:pt idx="5">
                  <c:v>12.53</c:v>
                </c:pt>
                <c:pt idx="6">
                  <c:v>12.353</c:v>
                </c:pt>
                <c:pt idx="7">
                  <c:v>12.96</c:v>
                </c:pt>
                <c:pt idx="8">
                  <c:v>12.475</c:v>
                </c:pt>
                <c:pt idx="9">
                  <c:v>12.345000000000001</c:v>
                </c:pt>
                <c:pt idx="10">
                  <c:v>12.69</c:v>
                </c:pt>
                <c:pt idx="11">
                  <c:v>12.836</c:v>
                </c:pt>
                <c:pt idx="12">
                  <c:v>12.351000000000001</c:v>
                </c:pt>
                <c:pt idx="13">
                  <c:v>12.09</c:v>
                </c:pt>
                <c:pt idx="14">
                  <c:v>12.395</c:v>
                </c:pt>
                <c:pt idx="15">
                  <c:v>11.755000000000001</c:v>
                </c:pt>
                <c:pt idx="16">
                  <c:v>12.03</c:v>
                </c:pt>
                <c:pt idx="17">
                  <c:v>12.34</c:v>
                </c:pt>
                <c:pt idx="18">
                  <c:v>12.33</c:v>
                </c:pt>
                <c:pt idx="19">
                  <c:v>11.872999999999999</c:v>
                </c:pt>
                <c:pt idx="20">
                  <c:v>11.93</c:v>
                </c:pt>
                <c:pt idx="21">
                  <c:v>12.254</c:v>
                </c:pt>
                <c:pt idx="22">
                  <c:v>12.071999999999999</c:v>
                </c:pt>
                <c:pt idx="23">
                  <c:v>12.157999999999999</c:v>
                </c:pt>
                <c:pt idx="24">
                  <c:v>11.634</c:v>
                </c:pt>
                <c:pt idx="25">
                  <c:v>11.292999999999999</c:v>
                </c:pt>
                <c:pt idx="26">
                  <c:v>11.345000000000001</c:v>
                </c:pt>
                <c:pt idx="27">
                  <c:v>11.084</c:v>
                </c:pt>
                <c:pt idx="28">
                  <c:v>11.757</c:v>
                </c:pt>
                <c:pt idx="29">
                  <c:v>10.718999999999999</c:v>
                </c:pt>
                <c:pt idx="30">
                  <c:v>10.349</c:v>
                </c:pt>
                <c:pt idx="31">
                  <c:v>9.5399999999999991</c:v>
                </c:pt>
              </c:numCache>
            </c:numRef>
          </c:xVal>
          <c:yVal>
            <c:numRef>
              <c:f>'para mapas ich 8_18_2021'!$B$2:$B$33</c:f>
              <c:numCache>
                <c:formatCode>General</c:formatCode>
                <c:ptCount val="32"/>
                <c:pt idx="0">
                  <c:v>379.26299999999998</c:v>
                </c:pt>
                <c:pt idx="1">
                  <c:v>341.03199999999998</c:v>
                </c:pt>
                <c:pt idx="2">
                  <c:v>346.90899999999999</c:v>
                </c:pt>
                <c:pt idx="3">
                  <c:v>351.44900000000001</c:v>
                </c:pt>
                <c:pt idx="4">
                  <c:v>349.28699999999998</c:v>
                </c:pt>
                <c:pt idx="5">
                  <c:v>353.21800000000002</c:v>
                </c:pt>
                <c:pt idx="6">
                  <c:v>358.23099999999999</c:v>
                </c:pt>
                <c:pt idx="7">
                  <c:v>336.78100000000001</c:v>
                </c:pt>
                <c:pt idx="8">
                  <c:v>346.142</c:v>
                </c:pt>
                <c:pt idx="9">
                  <c:v>349.58199999999999</c:v>
                </c:pt>
                <c:pt idx="10">
                  <c:v>336.23599999999999</c:v>
                </c:pt>
                <c:pt idx="11">
                  <c:v>332.358</c:v>
                </c:pt>
                <c:pt idx="12">
                  <c:v>344.41500000000002</c:v>
                </c:pt>
                <c:pt idx="13">
                  <c:v>351.71499999999997</c:v>
                </c:pt>
                <c:pt idx="14">
                  <c:v>341.916</c:v>
                </c:pt>
                <c:pt idx="15">
                  <c:v>354.69299999999998</c:v>
                </c:pt>
                <c:pt idx="16">
                  <c:v>346.06900000000002</c:v>
                </c:pt>
                <c:pt idx="17">
                  <c:v>337.15</c:v>
                </c:pt>
                <c:pt idx="18">
                  <c:v>335.03699999999998</c:v>
                </c:pt>
                <c:pt idx="19">
                  <c:v>346.43700000000001</c:v>
                </c:pt>
                <c:pt idx="20">
                  <c:v>343.78399999999999</c:v>
                </c:pt>
                <c:pt idx="21">
                  <c:v>333.07100000000003</c:v>
                </c:pt>
                <c:pt idx="22">
                  <c:v>337.73899999999998</c:v>
                </c:pt>
                <c:pt idx="23">
                  <c:v>329.14</c:v>
                </c:pt>
                <c:pt idx="24">
                  <c:v>343.04599999999999</c:v>
                </c:pt>
                <c:pt idx="25">
                  <c:v>352.01</c:v>
                </c:pt>
                <c:pt idx="26">
                  <c:v>349.97500000000002</c:v>
                </c:pt>
                <c:pt idx="27">
                  <c:v>357.93599999999998</c:v>
                </c:pt>
                <c:pt idx="28">
                  <c:v>325.50299999999999</c:v>
                </c:pt>
                <c:pt idx="29">
                  <c:v>345.45400000000001</c:v>
                </c:pt>
                <c:pt idx="30">
                  <c:v>341.22800000000001</c:v>
                </c:pt>
                <c:pt idx="31">
                  <c:v>343.19400000000002</c:v>
                </c:pt>
              </c:numCache>
            </c:numRef>
          </c:yVal>
          <c:smooth val="0"/>
          <c:extLst>
            <c:ext xmlns:c15="http://schemas.microsoft.com/office/drawing/2012/chart" uri="{02D57815-91ED-43cb-92C2-25804820EDAC}">
              <c15:datalabelsRange>
                <c15:f>'para mapas ich 8_18_2021'!$A$2:$A$33</c15:f>
                <c15:dlblRangeCache>
                  <c:ptCount val="32"/>
                  <c:pt idx="0">
                    <c:v>Distrito Nacional</c:v>
                  </c:pt>
                  <c:pt idx="1">
                    <c:v>Hato Mayor</c:v>
                  </c:pt>
                  <c:pt idx="2">
                    <c:v>San Pedro De Macorís</c:v>
                  </c:pt>
                  <c:pt idx="5">
                    <c:v>Dajabón</c:v>
                  </c:pt>
                  <c:pt idx="6">
                    <c:v>La Altagracia</c:v>
                  </c:pt>
                  <c:pt idx="7">
                    <c:v>San Juan</c:v>
                  </c:pt>
                  <c:pt idx="13">
                    <c:v>Santiago</c:v>
                  </c:pt>
                  <c:pt idx="18">
                    <c:v>Santiago Rodríguez</c:v>
                  </c:pt>
                  <c:pt idx="21">
                    <c:v>Bahoruco</c:v>
                  </c:pt>
                  <c:pt idx="23">
                    <c:v>Elías Piña</c:v>
                  </c:pt>
                  <c:pt idx="28">
                    <c:v>Independencia</c:v>
                  </c:pt>
                  <c:pt idx="29">
                    <c:v>Montecristi</c:v>
                  </c:pt>
                  <c:pt idx="31">
                    <c:v>Pedernales</c:v>
                  </c:pt>
                </c15:dlblRangeCache>
              </c15:datalabelsRange>
            </c:ext>
            <c:ext xmlns:c16="http://schemas.microsoft.com/office/drawing/2014/chart" uri="{C3380CC4-5D6E-409C-BE32-E72D297353CC}">
              <c16:uniqueId val="{00000020-DD2F-4C0B-88A9-3AB346F83E22}"/>
            </c:ext>
          </c:extLst>
        </c:ser>
        <c:dLbls>
          <c:dLblPos val="t"/>
          <c:showLegendKey val="0"/>
          <c:showVal val="1"/>
          <c:showCatName val="0"/>
          <c:showSerName val="0"/>
          <c:showPercent val="0"/>
          <c:showBubbleSize val="0"/>
        </c:dLbls>
        <c:axId val="1046337920"/>
        <c:axId val="1046325856"/>
      </c:scatterChart>
      <c:valAx>
        <c:axId val="1046337920"/>
        <c:scaling>
          <c:orientation val="minMax"/>
          <c:max val="14"/>
          <c:min val="9"/>
        </c:scaling>
        <c:delete val="0"/>
        <c:axPos val="b"/>
        <c:title>
          <c:tx>
            <c:rich>
              <a:bodyPr rot="0" spcFirstLastPara="1" vertOverflow="ellipsis" vert="horz" wrap="square" anchor="ctr" anchorCtr="1"/>
              <a:lstStyle/>
              <a:p>
                <a:pPr>
                  <a:defRPr sz="1600" b="0" i="0" u="none" strike="noStrike" kern="1200" baseline="0">
                    <a:solidFill>
                      <a:schemeClr val="tx1"/>
                    </a:solidFill>
                    <a:latin typeface="Gotham Book" panose="02000604040000020004" pitchFamily="50" charset="0"/>
                    <a:ea typeface="+mn-ea"/>
                    <a:cs typeface="+mn-cs"/>
                  </a:defRPr>
                </a:pPr>
                <a:r>
                  <a:rPr lang="es-419" sz="1600">
                    <a:solidFill>
                      <a:schemeClr val="tx1"/>
                    </a:solidFill>
                    <a:latin typeface="Gotham Book" panose="02000604040000020004" pitchFamily="50" charset="0"/>
                  </a:rPr>
                  <a:t>Años</a:t>
                </a:r>
                <a:r>
                  <a:rPr lang="es-419" sz="1600" baseline="0">
                    <a:solidFill>
                      <a:schemeClr val="tx1"/>
                    </a:solidFill>
                    <a:latin typeface="Gotham Book" panose="02000604040000020004" pitchFamily="50" charset="0"/>
                  </a:rPr>
                  <a:t> Esperados de Vida Escolar</a:t>
                </a:r>
                <a:endParaRPr lang="es-419" sz="1600">
                  <a:solidFill>
                    <a:schemeClr val="tx1"/>
                  </a:solidFill>
                  <a:latin typeface="Gotham Book" panose="02000604040000020004" pitchFamily="50" charset="0"/>
                </a:endParaRPr>
              </a:p>
            </c:rich>
          </c:tx>
          <c:layout>
            <c:manualLayout>
              <c:xMode val="edge"/>
              <c:yMode val="edge"/>
              <c:x val="0.40954141247947806"/>
              <c:y val="0.950050637609692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otham Book" panose="02000604040000020004" pitchFamily="50" charset="0"/>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Gotham Book" panose="02000604040000020004" pitchFamily="50" charset="0"/>
                <a:ea typeface="+mn-ea"/>
                <a:cs typeface="+mn-cs"/>
              </a:defRPr>
            </a:pPr>
            <a:endParaRPr lang="es-DO"/>
          </a:p>
        </c:txPr>
        <c:crossAx val="1046325856"/>
        <c:crosses val="autoZero"/>
        <c:crossBetween val="midCat"/>
      </c:valAx>
      <c:valAx>
        <c:axId val="1046325856"/>
        <c:scaling>
          <c:orientation val="minMax"/>
        </c:scaling>
        <c:delete val="0"/>
        <c:axPos val="l"/>
        <c:title>
          <c:tx>
            <c:rich>
              <a:bodyPr rot="-5400000" spcFirstLastPara="1" vertOverflow="ellipsis" vert="horz" wrap="square" anchor="ctr" anchorCtr="1"/>
              <a:lstStyle/>
              <a:p>
                <a:pPr>
                  <a:defRPr lang="es-419" sz="1400" b="0" i="0" u="none" strike="noStrike" kern="1200" baseline="0" noProof="0">
                    <a:solidFill>
                      <a:schemeClr val="tx1"/>
                    </a:solidFill>
                    <a:latin typeface="Gotham Book" panose="02000604040000020004" pitchFamily="50" charset="0"/>
                    <a:ea typeface="+mn-ea"/>
                    <a:cs typeface="+mn-cs"/>
                  </a:defRPr>
                </a:pPr>
                <a:r>
                  <a:rPr lang="es-419" sz="1400" noProof="0">
                    <a:solidFill>
                      <a:schemeClr val="tx1"/>
                    </a:solidFill>
                    <a:latin typeface="Gotham Book" panose="02000604040000020004" pitchFamily="50" charset="0"/>
                  </a:rPr>
                  <a:t>Resultados de Aprendizaje Armonizados</a:t>
                </a:r>
                <a:r>
                  <a:rPr lang="es-419" sz="1400" baseline="0" noProof="0">
                    <a:solidFill>
                      <a:schemeClr val="tx1"/>
                    </a:solidFill>
                    <a:latin typeface="Gotham Book" panose="02000604040000020004" pitchFamily="50" charset="0"/>
                  </a:rPr>
                  <a:t> (HLO)</a:t>
                </a:r>
                <a:endParaRPr lang="es-419" sz="1400" noProof="0">
                  <a:solidFill>
                    <a:schemeClr val="tx1"/>
                  </a:solidFill>
                  <a:latin typeface="Gotham Book" panose="02000604040000020004" pitchFamily="50" charset="0"/>
                </a:endParaRPr>
              </a:p>
            </c:rich>
          </c:tx>
          <c:layout>
            <c:manualLayout>
              <c:xMode val="edge"/>
              <c:yMode val="edge"/>
              <c:x val="1.0010990813648295E-2"/>
              <c:y val="0.10235748107747807"/>
            </c:manualLayout>
          </c:layout>
          <c:overlay val="0"/>
          <c:spPr>
            <a:noFill/>
            <a:ln>
              <a:noFill/>
            </a:ln>
            <a:effectLst/>
          </c:spPr>
          <c:txPr>
            <a:bodyPr rot="-5400000" spcFirstLastPara="1" vertOverflow="ellipsis" vert="horz" wrap="square" anchor="ctr" anchorCtr="1"/>
            <a:lstStyle/>
            <a:p>
              <a:pPr>
                <a:defRPr lang="es-419" sz="1400" b="0" i="0" u="none" strike="noStrike" kern="1200" baseline="0" noProof="0">
                  <a:solidFill>
                    <a:schemeClr val="tx1"/>
                  </a:solidFill>
                  <a:latin typeface="Gotham Book" panose="02000604040000020004" pitchFamily="50" charset="0"/>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otham Book" panose="02000604040000020004" pitchFamily="50" charset="0"/>
                <a:ea typeface="+mn-ea"/>
                <a:cs typeface="+mn-cs"/>
              </a:defRPr>
            </a:pPr>
            <a:endParaRPr lang="es-DO"/>
          </a:p>
        </c:txPr>
        <c:crossAx val="1046337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es-D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135D212-7DCC-40F7-9983-F83B9EDEED31}" type="datetimeFigureOut">
              <a:rPr lang="en-US" smtClean="0"/>
              <a:t>12/10/2024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4AB54CC-40C1-4FC4-A321-40F991157858}" type="slidenum">
              <a:rPr lang="en-US" smtClean="0"/>
              <a:t>‹Nº›</a:t>
            </a:fld>
            <a:endParaRPr lang="en-US"/>
          </a:p>
        </p:txBody>
      </p:sp>
    </p:spTree>
    <p:extLst>
      <p:ext uri="{BB962C8B-B14F-4D97-AF65-F5344CB8AC3E}">
        <p14:creationId xmlns:p14="http://schemas.microsoft.com/office/powerpoint/2010/main" val="136677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B54CC-40C1-4FC4-A321-40F991157858}" type="slidenum">
              <a:rPr lang="en-US" smtClean="0"/>
              <a:t>3</a:t>
            </a:fld>
            <a:endParaRPr lang="en-US"/>
          </a:p>
        </p:txBody>
      </p:sp>
    </p:spTree>
    <p:extLst>
      <p:ext uri="{BB962C8B-B14F-4D97-AF65-F5344CB8AC3E}">
        <p14:creationId xmlns:p14="http://schemas.microsoft.com/office/powerpoint/2010/main" val="371982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the trajectory from birth to adulthood of a child born today.  In the poorest countries in  the world, there is a significant risk that the child does not survive to her fifth birthday.  Even if she does  reach school age, there is a further risk that she does not start school, let alone complete the full cycle  of 14 years of school from pre‐school to Grade 12 that is the norm in rich countries.  The time she does  spend in school may translate unevenly into learning, depending on the quality of teachers and schools  she experiences.  When she reaches age 18, she carries with her lasting effects of poor health and  nutrition in childhood that limit her physical and cognitive abilities as an adult.     The goal of the HCI is to quantitatively illustrate the key stages in this trajectory and their  consequences for the productivity of the next generation of workers, with these three components</a:t>
            </a:r>
          </a:p>
        </p:txBody>
      </p:sp>
      <p:sp>
        <p:nvSpPr>
          <p:cNvPr id="4" name="Slide Number Placeholder 3"/>
          <p:cNvSpPr>
            <a:spLocks noGrp="1"/>
          </p:cNvSpPr>
          <p:nvPr>
            <p:ph type="sldNum" sz="quarter" idx="5"/>
          </p:nvPr>
        </p:nvSpPr>
        <p:spPr/>
        <p:txBody>
          <a:bodyPr/>
          <a:lstStyle/>
          <a:p>
            <a:fld id="{20BED6C4-FBC3-48D8-8144-FBF4FD0A104F}" type="slidenum">
              <a:rPr lang="es-DO" smtClean="0"/>
              <a:t>4</a:t>
            </a:fld>
            <a:endParaRPr lang="es-DO"/>
          </a:p>
        </p:txBody>
      </p:sp>
    </p:spTree>
    <p:extLst>
      <p:ext uri="{BB962C8B-B14F-4D97-AF65-F5344CB8AC3E}">
        <p14:creationId xmlns:p14="http://schemas.microsoft.com/office/powerpoint/2010/main" val="44372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B54CC-40C1-4FC4-A321-40F991157858}" type="slidenum">
              <a:rPr lang="en-US" smtClean="0"/>
              <a:t>10</a:t>
            </a:fld>
            <a:endParaRPr lang="en-US"/>
          </a:p>
        </p:txBody>
      </p:sp>
    </p:spTree>
    <p:extLst>
      <p:ext uri="{BB962C8B-B14F-4D97-AF65-F5344CB8AC3E}">
        <p14:creationId xmlns:p14="http://schemas.microsoft.com/office/powerpoint/2010/main" val="181384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Cquitar</a:t>
            </a:r>
            <a:r>
              <a:rPr lang="en-US" dirty="0"/>
              <a:t> </a:t>
            </a:r>
            <a:r>
              <a:rPr lang="en-US" dirty="0" err="1"/>
              <a:t>el</a:t>
            </a:r>
            <a:r>
              <a:rPr lang="en-US" dirty="0"/>
              <a:t> 51.51 y 52.52 </a:t>
            </a:r>
          </a:p>
        </p:txBody>
      </p:sp>
      <p:sp>
        <p:nvSpPr>
          <p:cNvPr id="4" name="Slide Number Placeholder 3"/>
          <p:cNvSpPr>
            <a:spLocks noGrp="1"/>
          </p:cNvSpPr>
          <p:nvPr>
            <p:ph type="sldNum" sz="quarter" idx="5"/>
          </p:nvPr>
        </p:nvSpPr>
        <p:spPr/>
        <p:txBody>
          <a:bodyPr/>
          <a:lstStyle/>
          <a:p>
            <a:fld id="{24AB54CC-40C1-4FC4-A321-40F991157858}" type="slidenum">
              <a:rPr lang="en-US" smtClean="0"/>
              <a:t>12</a:t>
            </a:fld>
            <a:endParaRPr lang="en-US"/>
          </a:p>
        </p:txBody>
      </p:sp>
    </p:spTree>
    <p:extLst>
      <p:ext uri="{BB962C8B-B14F-4D97-AF65-F5344CB8AC3E}">
        <p14:creationId xmlns:p14="http://schemas.microsoft.com/office/powerpoint/2010/main" val="273983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B54CC-40C1-4FC4-A321-40F991157858}" type="slidenum">
              <a:rPr lang="en-US" smtClean="0"/>
              <a:t>16</a:t>
            </a:fld>
            <a:endParaRPr lang="en-US"/>
          </a:p>
        </p:txBody>
      </p:sp>
    </p:spTree>
    <p:extLst>
      <p:ext uri="{BB962C8B-B14F-4D97-AF65-F5344CB8AC3E}">
        <p14:creationId xmlns:p14="http://schemas.microsoft.com/office/powerpoint/2010/main" val="236306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F04C-66BA-1B34-57DD-C7AAE45DA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55B0B-46D5-1457-6A55-066FD5D53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7D025-BB38-10FC-B889-045C677BC7E1}"/>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95F17A26-9C2F-0272-39C0-A13E22838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920E8-4447-B867-99A4-46B722440C3A}"/>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28343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364B-96E8-5859-8C24-4B0F9C56F3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F60BF-CBB8-E874-18EC-FC51A53AF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6E56-87E7-9438-9F8A-2EA63361082D}"/>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BDFDDE31-E862-79C7-A267-58E869FF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60186-48A1-57FE-3888-D77523ECA4B1}"/>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285370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11BA6B-38F9-7EA7-7458-27B7F822B4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9C4BE3-F62E-DD61-FAF7-9C14DCCC6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2F40E-38B6-F946-C24B-BA4CE8D7BAC9}"/>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777BF5FA-A7F9-DD0D-ADB0-27CE43B2A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DDFFB-AB69-F8B5-7E56-0A879F3051A1}"/>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272912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ADC9-CA9A-E383-3DB4-8F1CA01F0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A345A2-3F4E-AF50-E1FD-370785852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24402-B082-B76F-8A0B-9CFBEFD79A26}"/>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3914C06B-D037-69DF-AFC0-2F43463BA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A7306-6D8D-F077-D756-01F6E651E8E6}"/>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37971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294C-18D8-52B2-051A-286BA8A15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F7AA3C-AA7E-3040-A4C4-471E186B39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B1D906-86D1-568F-C86A-86B6D09E9415}"/>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28C90DAF-064A-588F-4EF9-AD1CFCD6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345F2-F6E0-9CB5-4849-877808AE60D6}"/>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395179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7062-C844-E2C9-89F4-B2279BC89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2F3FB-CDFC-3BDD-7AC3-7E987A098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33398A-98E2-C7DF-DA55-B155A06C1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96ED8-E980-56B7-4A9B-0CC9C94DF7EB}"/>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6" name="Footer Placeholder 5">
            <a:extLst>
              <a:ext uri="{FF2B5EF4-FFF2-40B4-BE49-F238E27FC236}">
                <a16:creationId xmlns:a16="http://schemas.microsoft.com/office/drawing/2014/main" id="{57A9FDF9-5A23-1B45-9D78-A5C1F9F5C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B3C8D-785D-34BB-599F-DA2B9264A2FC}"/>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374384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861-A8B4-4524-2516-3DAFB4854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C74D8-E3E2-519F-6D08-39859C487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22C25-ACCB-FF39-3A8D-8CF0AEC84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89C440-D80D-9D03-1330-7B2DFAC50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90CCD-D5C2-2D92-FCAF-ED933F979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2879B-3226-2934-7C82-841CCE366EB7}"/>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8" name="Footer Placeholder 7">
            <a:extLst>
              <a:ext uri="{FF2B5EF4-FFF2-40B4-BE49-F238E27FC236}">
                <a16:creationId xmlns:a16="http://schemas.microsoft.com/office/drawing/2014/main" id="{B2E45198-9351-DB52-7F79-FA112785D2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F2F57A-0C51-5AD0-E1A4-6770490CA334}"/>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328751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8E6F-37F8-9C8E-B8D7-1A587F01BF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31603-538D-210B-533B-C1A04407C31E}"/>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4" name="Footer Placeholder 3">
            <a:extLst>
              <a:ext uri="{FF2B5EF4-FFF2-40B4-BE49-F238E27FC236}">
                <a16:creationId xmlns:a16="http://schemas.microsoft.com/office/drawing/2014/main" id="{A863848A-4795-0E94-DFCA-F22919055F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FF6E5-F245-A948-F590-D7AD811C0954}"/>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128073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7C087-845B-E977-AE67-8FCE1B740354}"/>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3" name="Footer Placeholder 2">
            <a:extLst>
              <a:ext uri="{FF2B5EF4-FFF2-40B4-BE49-F238E27FC236}">
                <a16:creationId xmlns:a16="http://schemas.microsoft.com/office/drawing/2014/main" id="{8DC1AA58-B32A-57F1-6CCA-8DD94F7EF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013FBB-CB48-47D2-4C21-9E21B62A4F51}"/>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162063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39A3-86F6-7057-F436-8941B5D23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18EE08-59C1-ECE7-53F6-7084A4C43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4275E-397C-8FFA-0ECD-68102649B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2728-AD9E-C07D-ACA6-C5167D8B5CD9}"/>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6" name="Footer Placeholder 5">
            <a:extLst>
              <a:ext uri="{FF2B5EF4-FFF2-40B4-BE49-F238E27FC236}">
                <a16:creationId xmlns:a16="http://schemas.microsoft.com/office/drawing/2014/main" id="{98B113AA-F712-243E-536C-F155E8887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25F92-66E7-553C-64B2-A3C2F2A9D767}"/>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64372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5B48-E582-7926-B9DC-415C91D9A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DF047-9AB7-A0B7-72F2-1A9DC377B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151FC0-0521-B936-436E-0DB44157E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F9CB2-3D1C-DEF6-76D5-7F444130AC1B}"/>
              </a:ext>
            </a:extLst>
          </p:cNvPr>
          <p:cNvSpPr>
            <a:spLocks noGrp="1"/>
          </p:cNvSpPr>
          <p:nvPr>
            <p:ph type="dt" sz="half" idx="10"/>
          </p:nvPr>
        </p:nvSpPr>
        <p:spPr/>
        <p:txBody>
          <a:bodyPr/>
          <a:lstStyle/>
          <a:p>
            <a:fld id="{B14A221B-6447-4197-9F43-81D8150A0E65}" type="datetimeFigureOut">
              <a:rPr lang="en-US" smtClean="0"/>
              <a:t>12/10/2024</a:t>
            </a:fld>
            <a:endParaRPr lang="en-US"/>
          </a:p>
        </p:txBody>
      </p:sp>
      <p:sp>
        <p:nvSpPr>
          <p:cNvPr id="6" name="Footer Placeholder 5">
            <a:extLst>
              <a:ext uri="{FF2B5EF4-FFF2-40B4-BE49-F238E27FC236}">
                <a16:creationId xmlns:a16="http://schemas.microsoft.com/office/drawing/2014/main" id="{974A36D0-E1CF-7200-567F-6AC1E87B8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389B9-EA7D-CF68-1B35-83BF843FC84E}"/>
              </a:ext>
            </a:extLst>
          </p:cNvPr>
          <p:cNvSpPr>
            <a:spLocks noGrp="1"/>
          </p:cNvSpPr>
          <p:nvPr>
            <p:ph type="sldNum" sz="quarter" idx="12"/>
          </p:nvPr>
        </p:nvSpPr>
        <p:spPr/>
        <p:txBody>
          <a:bodyPr/>
          <a:lstStyle/>
          <a:p>
            <a:fld id="{5694D8BB-9A77-4DF5-9F7B-64877957355A}" type="slidenum">
              <a:rPr lang="en-US" smtClean="0"/>
              <a:t>‹Nº›</a:t>
            </a:fld>
            <a:endParaRPr lang="en-US"/>
          </a:p>
        </p:txBody>
      </p:sp>
    </p:spTree>
    <p:extLst>
      <p:ext uri="{BB962C8B-B14F-4D97-AF65-F5344CB8AC3E}">
        <p14:creationId xmlns:p14="http://schemas.microsoft.com/office/powerpoint/2010/main" val="7790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3F80E-7D44-2979-D1EA-9C95C20F6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586BFA-7CF1-F9D4-6ACC-EB068802D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25514-BBA5-57DE-BD7B-CC4E5CA3E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4A221B-6447-4197-9F43-81D8150A0E65}" type="datetimeFigureOut">
              <a:rPr lang="en-US" smtClean="0"/>
              <a:t>12/10/2024</a:t>
            </a:fld>
            <a:endParaRPr lang="en-US"/>
          </a:p>
        </p:txBody>
      </p:sp>
      <p:sp>
        <p:nvSpPr>
          <p:cNvPr id="5" name="Footer Placeholder 4">
            <a:extLst>
              <a:ext uri="{FF2B5EF4-FFF2-40B4-BE49-F238E27FC236}">
                <a16:creationId xmlns:a16="http://schemas.microsoft.com/office/drawing/2014/main" id="{EB1CA8D9-1566-5A98-B09D-C79D7686A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F6C896-A625-D690-B39A-F925B87E5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94D8BB-9A77-4DF5-9F7B-64877957355A}" type="slidenum">
              <a:rPr lang="en-US" smtClean="0"/>
              <a:t>‹Nº›</a:t>
            </a:fld>
            <a:endParaRPr lang="en-US"/>
          </a:p>
        </p:txBody>
      </p:sp>
    </p:spTree>
    <p:extLst>
      <p:ext uri="{BB962C8B-B14F-4D97-AF65-F5344CB8AC3E}">
        <p14:creationId xmlns:p14="http://schemas.microsoft.com/office/powerpoint/2010/main" val="300854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29075-B279-0E86-9886-320BB52F51B8}"/>
              </a:ext>
            </a:extLst>
          </p:cNvPr>
          <p:cNvPicPr>
            <a:picLocks noChangeAspect="1"/>
          </p:cNvPicPr>
          <p:nvPr/>
        </p:nvPicPr>
        <p:blipFill rotWithShape="1">
          <a:blip r:embed="rId2"/>
          <a:srcRect l="1348" t="5196" r="5778" b="3479"/>
          <a:stretch/>
        </p:blipFill>
        <p:spPr>
          <a:xfrm>
            <a:off x="0" y="-5872"/>
            <a:ext cx="12270058" cy="6886174"/>
          </a:xfrm>
          <a:prstGeom prst="rect">
            <a:avLst/>
          </a:prstGeom>
        </p:spPr>
      </p:pic>
    </p:spTree>
    <p:extLst>
      <p:ext uri="{BB962C8B-B14F-4D97-AF65-F5344CB8AC3E}">
        <p14:creationId xmlns:p14="http://schemas.microsoft.com/office/powerpoint/2010/main" val="376906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FDB82DE-1026-FD8C-1E1F-48D67BB2CC64}"/>
              </a:ext>
            </a:extLst>
          </p:cNvPr>
          <p:cNvSpPr txBox="1">
            <a:spLocks/>
          </p:cNvSpPr>
          <p:nvPr/>
        </p:nvSpPr>
        <p:spPr>
          <a:xfrm>
            <a:off x="75027" y="0"/>
            <a:ext cx="12041945" cy="125369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3200" dirty="0">
                <a:solidFill>
                  <a:srgbClr val="053976"/>
                </a:solidFill>
                <a:latin typeface="Artifex CF"/>
                <a:ea typeface="Garamond" charset="0"/>
                <a:cs typeface="Garamond" charset="0"/>
              </a:rPr>
              <a:t>Dimensión Educación</a:t>
            </a:r>
          </a:p>
        </p:txBody>
      </p:sp>
      <p:grpSp>
        <p:nvGrpSpPr>
          <p:cNvPr id="5" name="Group 4">
            <a:extLst>
              <a:ext uri="{FF2B5EF4-FFF2-40B4-BE49-F238E27FC236}">
                <a16:creationId xmlns:a16="http://schemas.microsoft.com/office/drawing/2014/main" id="{3661983B-C061-4F79-D455-C1D5C3603BE4}"/>
              </a:ext>
            </a:extLst>
          </p:cNvPr>
          <p:cNvGrpSpPr/>
          <p:nvPr/>
        </p:nvGrpSpPr>
        <p:grpSpPr>
          <a:xfrm>
            <a:off x="-146744" y="1347796"/>
            <a:ext cx="5784269" cy="1313333"/>
            <a:chOff x="0" y="1837118"/>
            <a:chExt cx="5784269" cy="1313333"/>
          </a:xfrm>
        </p:grpSpPr>
        <p:sp>
          <p:nvSpPr>
            <p:cNvPr id="6" name="Rectangle 17">
              <a:extLst>
                <a:ext uri="{FF2B5EF4-FFF2-40B4-BE49-F238E27FC236}">
                  <a16:creationId xmlns:a16="http://schemas.microsoft.com/office/drawing/2014/main" id="{6FD7460F-65B0-96AB-641E-D4EFA6E58093}"/>
                </a:ext>
              </a:extLst>
            </p:cNvPr>
            <p:cNvSpPr>
              <a:spLocks noChangeArrowheads="1"/>
            </p:cNvSpPr>
            <p:nvPr/>
          </p:nvSpPr>
          <p:spPr bwMode="auto">
            <a:xfrm>
              <a:off x="0" y="1837118"/>
              <a:ext cx="1229214" cy="113966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8">
              <a:extLst>
                <a:ext uri="{FF2B5EF4-FFF2-40B4-BE49-F238E27FC236}">
                  <a16:creationId xmlns:a16="http://schemas.microsoft.com/office/drawing/2014/main" id="{E69300BD-3572-B7A6-B3E5-6F01DF064149}"/>
                </a:ext>
              </a:extLst>
            </p:cNvPr>
            <p:cNvSpPr>
              <a:spLocks/>
            </p:cNvSpPr>
            <p:nvPr/>
          </p:nvSpPr>
          <p:spPr bwMode="auto">
            <a:xfrm>
              <a:off x="1229214" y="1837118"/>
              <a:ext cx="474862" cy="1311976"/>
            </a:xfrm>
            <a:custGeom>
              <a:avLst/>
              <a:gdLst>
                <a:gd name="T0" fmla="*/ 0 w 350"/>
                <a:gd name="T1" fmla="*/ 840 h 967"/>
                <a:gd name="T2" fmla="*/ 0 w 350"/>
                <a:gd name="T3" fmla="*/ 0 h 967"/>
                <a:gd name="T4" fmla="*/ 350 w 350"/>
                <a:gd name="T5" fmla="*/ 252 h 967"/>
                <a:gd name="T6" fmla="*/ 350 w 350"/>
                <a:gd name="T7" fmla="*/ 967 h 967"/>
                <a:gd name="T8" fmla="*/ 0 w 350"/>
                <a:gd name="T9" fmla="*/ 840 h 967"/>
              </a:gdLst>
              <a:ahLst/>
              <a:cxnLst>
                <a:cxn ang="0">
                  <a:pos x="T0" y="T1"/>
                </a:cxn>
                <a:cxn ang="0">
                  <a:pos x="T2" y="T3"/>
                </a:cxn>
                <a:cxn ang="0">
                  <a:pos x="T4" y="T5"/>
                </a:cxn>
                <a:cxn ang="0">
                  <a:pos x="T6" y="T7"/>
                </a:cxn>
                <a:cxn ang="0">
                  <a:pos x="T8" y="T9"/>
                </a:cxn>
              </a:cxnLst>
              <a:rect l="0" t="0" r="r" b="b"/>
              <a:pathLst>
                <a:path w="350" h="967">
                  <a:moveTo>
                    <a:pt x="0" y="840"/>
                  </a:moveTo>
                  <a:lnTo>
                    <a:pt x="0" y="0"/>
                  </a:lnTo>
                  <a:lnTo>
                    <a:pt x="350" y="252"/>
                  </a:lnTo>
                  <a:lnTo>
                    <a:pt x="350" y="967"/>
                  </a:lnTo>
                  <a:lnTo>
                    <a:pt x="0" y="8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9">
              <a:extLst>
                <a:ext uri="{FF2B5EF4-FFF2-40B4-BE49-F238E27FC236}">
                  <a16:creationId xmlns:a16="http://schemas.microsoft.com/office/drawing/2014/main" id="{786179E2-8565-DF21-A2CE-361D95919546}"/>
                </a:ext>
              </a:extLst>
            </p:cNvPr>
            <p:cNvSpPr>
              <a:spLocks/>
            </p:cNvSpPr>
            <p:nvPr/>
          </p:nvSpPr>
          <p:spPr bwMode="auto">
            <a:xfrm>
              <a:off x="1704077" y="2179019"/>
              <a:ext cx="4080192" cy="971432"/>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Rectangle 8">
            <a:extLst>
              <a:ext uri="{FF2B5EF4-FFF2-40B4-BE49-F238E27FC236}">
                <a16:creationId xmlns:a16="http://schemas.microsoft.com/office/drawing/2014/main" id="{5278FCDA-A5F8-2F16-9D85-A8DB0D78B16C}"/>
              </a:ext>
            </a:extLst>
          </p:cNvPr>
          <p:cNvSpPr/>
          <p:nvPr/>
        </p:nvSpPr>
        <p:spPr>
          <a:xfrm>
            <a:off x="4805907" y="2768890"/>
            <a:ext cx="50800" cy="72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9F3C86E-8A01-1B04-2696-9E0A379805C7}"/>
              </a:ext>
            </a:extLst>
          </p:cNvPr>
          <p:cNvGrpSpPr/>
          <p:nvPr/>
        </p:nvGrpSpPr>
        <p:grpSpPr>
          <a:xfrm>
            <a:off x="5115216" y="2944431"/>
            <a:ext cx="534868" cy="358040"/>
            <a:chOff x="666750" y="3544888"/>
            <a:chExt cx="581025" cy="388938"/>
          </a:xfrm>
          <a:solidFill>
            <a:schemeClr val="bg1"/>
          </a:solidFill>
        </p:grpSpPr>
        <p:sp>
          <p:nvSpPr>
            <p:cNvPr id="11" name="Freeform 256">
              <a:extLst>
                <a:ext uri="{FF2B5EF4-FFF2-40B4-BE49-F238E27FC236}">
                  <a16:creationId xmlns:a16="http://schemas.microsoft.com/office/drawing/2014/main" id="{060277CD-F7A2-6A03-9915-F63B0E4F4102}"/>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57">
              <a:extLst>
                <a:ext uri="{FF2B5EF4-FFF2-40B4-BE49-F238E27FC236}">
                  <a16:creationId xmlns:a16="http://schemas.microsoft.com/office/drawing/2014/main" id="{1C6D8934-B0C0-F3BA-F93F-0FFF29F18DF2}"/>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58">
              <a:extLst>
                <a:ext uri="{FF2B5EF4-FFF2-40B4-BE49-F238E27FC236}">
                  <a16:creationId xmlns:a16="http://schemas.microsoft.com/office/drawing/2014/main" id="{7B4A4107-9561-B60C-4901-33679308F145}"/>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9">
              <a:extLst>
                <a:ext uri="{FF2B5EF4-FFF2-40B4-BE49-F238E27FC236}">
                  <a16:creationId xmlns:a16="http://schemas.microsoft.com/office/drawing/2014/main" id="{CFA38EC4-4B1A-7DE5-067E-AF979155BD42}"/>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Inhaltsplatzhalter 4">
            <a:extLst>
              <a:ext uri="{FF2B5EF4-FFF2-40B4-BE49-F238E27FC236}">
                <a16:creationId xmlns:a16="http://schemas.microsoft.com/office/drawing/2014/main" id="{06E89475-5C79-9660-EB59-E8F4A7BE780D}"/>
              </a:ext>
            </a:extLst>
          </p:cNvPr>
          <p:cNvSpPr txBox="1">
            <a:spLocks/>
          </p:cNvSpPr>
          <p:nvPr/>
        </p:nvSpPr>
        <p:spPr>
          <a:xfrm>
            <a:off x="1370736" y="2943020"/>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419" sz="1800" b="1">
                <a:solidFill>
                  <a:schemeClr val="accent2"/>
                </a:solidFill>
                <a:latin typeface="Bahnschrift" panose="020B0502040204020203" pitchFamily="34" charset="0"/>
              </a:rPr>
              <a:t>Modificación implementada</a:t>
            </a:r>
            <a:endParaRPr lang="es-419" sz="1200">
              <a:solidFill>
                <a:schemeClr val="accent2"/>
              </a:solidFill>
              <a:latin typeface="Bahnschrift" panose="020B0502040204020203" pitchFamily="34" charset="0"/>
            </a:endParaRPr>
          </a:p>
        </p:txBody>
      </p:sp>
      <p:grpSp>
        <p:nvGrpSpPr>
          <p:cNvPr id="16" name="Group 15">
            <a:extLst>
              <a:ext uri="{FF2B5EF4-FFF2-40B4-BE49-F238E27FC236}">
                <a16:creationId xmlns:a16="http://schemas.microsoft.com/office/drawing/2014/main" id="{8468DE14-73A4-4528-8823-69E0CB1826EB}"/>
              </a:ext>
            </a:extLst>
          </p:cNvPr>
          <p:cNvGrpSpPr/>
          <p:nvPr/>
        </p:nvGrpSpPr>
        <p:grpSpPr>
          <a:xfrm rot="10800000">
            <a:off x="6075049" y="2580756"/>
            <a:ext cx="6259131" cy="1142383"/>
            <a:chOff x="0" y="2976787"/>
            <a:chExt cx="6259131" cy="1142383"/>
          </a:xfrm>
        </p:grpSpPr>
        <p:sp>
          <p:nvSpPr>
            <p:cNvPr id="17" name="Rectangle 13">
              <a:extLst>
                <a:ext uri="{FF2B5EF4-FFF2-40B4-BE49-F238E27FC236}">
                  <a16:creationId xmlns:a16="http://schemas.microsoft.com/office/drawing/2014/main" id="{8EFC953E-F363-E94F-363B-B0E454B7CED9}"/>
                </a:ext>
              </a:extLst>
            </p:cNvPr>
            <p:cNvSpPr>
              <a:spLocks noChangeArrowheads="1"/>
            </p:cNvSpPr>
            <p:nvPr/>
          </p:nvSpPr>
          <p:spPr bwMode="auto">
            <a:xfrm>
              <a:off x="0" y="2976787"/>
              <a:ext cx="1229214" cy="114102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673DB1B6-844E-7529-2CD1-85448FAFAE3A}"/>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48BB230F-8034-95C5-A4D6-12013857A253}"/>
                </a:ext>
              </a:extLst>
            </p:cNvPr>
            <p:cNvSpPr>
              <a:spLocks/>
            </p:cNvSpPr>
            <p:nvPr/>
          </p:nvSpPr>
          <p:spPr bwMode="auto">
            <a:xfrm>
              <a:off x="1704076" y="3150451"/>
              <a:ext cx="4555055" cy="968719"/>
            </a:xfrm>
            <a:prstGeom prst="homePlat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F5692C27-1DA9-886C-FC51-0193DBE40479}"/>
              </a:ext>
            </a:extLst>
          </p:cNvPr>
          <p:cNvSpPr txBox="1"/>
          <p:nvPr/>
        </p:nvSpPr>
        <p:spPr>
          <a:xfrm>
            <a:off x="-25834" y="768955"/>
            <a:ext cx="9022080" cy="369332"/>
          </a:xfrm>
          <a:prstGeom prst="rect">
            <a:avLst/>
          </a:prstGeom>
          <a:noFill/>
        </p:spPr>
        <p:txBody>
          <a:bodyPr wrap="square">
            <a:spAutoFit/>
          </a:bodyPr>
          <a:lstStyle/>
          <a:p>
            <a:r>
              <a:rPr lang="es-ES" dirty="0">
                <a:solidFill>
                  <a:schemeClr val="tx2"/>
                </a:solidFill>
                <a:latin typeface="Bahnschrift" panose="020B0502040204020203" pitchFamily="34" charset="0"/>
              </a:rPr>
              <a:t>Esperanza de Vida Escolar</a:t>
            </a:r>
          </a:p>
        </p:txBody>
      </p:sp>
      <p:sp>
        <p:nvSpPr>
          <p:cNvPr id="21" name="TextBox 20">
            <a:extLst>
              <a:ext uri="{FF2B5EF4-FFF2-40B4-BE49-F238E27FC236}">
                <a16:creationId xmlns:a16="http://schemas.microsoft.com/office/drawing/2014/main" id="{15EF2F87-CA83-C587-FF70-1CADB5B9B772}"/>
              </a:ext>
            </a:extLst>
          </p:cNvPr>
          <p:cNvSpPr txBox="1"/>
          <p:nvPr/>
        </p:nvSpPr>
        <p:spPr>
          <a:xfrm>
            <a:off x="6427096" y="2520239"/>
            <a:ext cx="4082098" cy="1077218"/>
          </a:xfrm>
          <a:prstGeom prst="rect">
            <a:avLst/>
          </a:prstGeom>
          <a:noFill/>
        </p:spPr>
        <p:txBody>
          <a:bodyPr wrap="square">
            <a:spAutoFit/>
          </a:bodyPr>
          <a:lstStyle/>
          <a:p>
            <a:r>
              <a:rPr lang="es-ES" sz="1600" dirty="0">
                <a:solidFill>
                  <a:schemeClr val="bg1"/>
                </a:solidFill>
                <a:latin typeface="Gotham Book" panose="02000604040000020004" pitchFamily="50" charset="0"/>
              </a:rPr>
              <a:t>Tasas netas </a:t>
            </a:r>
            <a:r>
              <a:rPr lang="es-ES" sz="1600" u="sng" dirty="0">
                <a:solidFill>
                  <a:schemeClr val="bg1"/>
                </a:solidFill>
                <a:latin typeface="Gotham Book" panose="02000604040000020004" pitchFamily="50" charset="0"/>
              </a:rPr>
              <a:t>específicas</a:t>
            </a:r>
            <a:r>
              <a:rPr lang="es-ES" sz="1600" dirty="0">
                <a:solidFill>
                  <a:schemeClr val="bg1"/>
                </a:solidFill>
                <a:latin typeface="Gotham Book" panose="02000604040000020004" pitchFamily="50" charset="0"/>
              </a:rPr>
              <a:t> de matriculación, cálculos propios (corregidas por repitencia) para </a:t>
            </a:r>
            <a:r>
              <a:rPr lang="es-ES" sz="1600">
                <a:solidFill>
                  <a:schemeClr val="bg1"/>
                </a:solidFill>
                <a:latin typeface="Gotham Book" panose="02000604040000020004" pitchFamily="50" charset="0"/>
              </a:rPr>
              <a:t>cada nivel en </a:t>
            </a:r>
            <a:r>
              <a:rPr lang="es-ES" sz="1600" dirty="0">
                <a:solidFill>
                  <a:schemeClr val="bg1"/>
                </a:solidFill>
                <a:latin typeface="Gotham Book" panose="02000604040000020004" pitchFamily="50" charset="0"/>
              </a:rPr>
              <a:t>base a MINERD</a:t>
            </a:r>
          </a:p>
        </p:txBody>
      </p:sp>
      <p:sp>
        <p:nvSpPr>
          <p:cNvPr id="22" name="Inhaltsplatzhalter 4">
            <a:extLst>
              <a:ext uri="{FF2B5EF4-FFF2-40B4-BE49-F238E27FC236}">
                <a16:creationId xmlns:a16="http://schemas.microsoft.com/office/drawing/2014/main" id="{EDC9B20F-A0E2-5A84-EC2C-3E73B7101A8F}"/>
              </a:ext>
            </a:extLst>
          </p:cNvPr>
          <p:cNvSpPr txBox="1">
            <a:spLocks/>
          </p:cNvSpPr>
          <p:nvPr/>
        </p:nvSpPr>
        <p:spPr>
          <a:xfrm>
            <a:off x="5763949" y="2027589"/>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Versión original</a:t>
            </a:r>
            <a:endParaRPr lang="es-419" sz="1200" dirty="0">
              <a:solidFill>
                <a:schemeClr val="tx2"/>
              </a:solidFill>
              <a:latin typeface="Bahnschrift" panose="020B0502040204020203" pitchFamily="34" charset="0"/>
            </a:endParaRPr>
          </a:p>
        </p:txBody>
      </p:sp>
      <p:sp>
        <p:nvSpPr>
          <p:cNvPr id="23" name="TextBox 22">
            <a:extLst>
              <a:ext uri="{FF2B5EF4-FFF2-40B4-BE49-F238E27FC236}">
                <a16:creationId xmlns:a16="http://schemas.microsoft.com/office/drawing/2014/main" id="{50F48977-AEA0-1677-15E6-81A98E91E0A5}"/>
              </a:ext>
            </a:extLst>
          </p:cNvPr>
          <p:cNvSpPr txBox="1"/>
          <p:nvPr/>
        </p:nvSpPr>
        <p:spPr>
          <a:xfrm>
            <a:off x="1557332" y="1743126"/>
            <a:ext cx="4080192" cy="830997"/>
          </a:xfrm>
          <a:prstGeom prst="rect">
            <a:avLst/>
          </a:prstGeom>
          <a:noFill/>
        </p:spPr>
        <p:txBody>
          <a:bodyPr wrap="square">
            <a:spAutoFit/>
          </a:bodyPr>
          <a:lstStyle/>
          <a:p>
            <a:r>
              <a:rPr lang="es-ES" sz="1600" dirty="0">
                <a:solidFill>
                  <a:schemeClr val="bg1"/>
                </a:solidFill>
                <a:latin typeface="Gotham Book" panose="02000604040000020004" pitchFamily="50" charset="0"/>
              </a:rPr>
              <a:t>Tasa neta </a:t>
            </a:r>
            <a:r>
              <a:rPr lang="es-ES" sz="1600" u="sng" dirty="0">
                <a:solidFill>
                  <a:schemeClr val="bg1"/>
                </a:solidFill>
                <a:latin typeface="Gotham Book" panose="02000604040000020004" pitchFamily="50" charset="0"/>
              </a:rPr>
              <a:t>total</a:t>
            </a:r>
            <a:r>
              <a:rPr lang="es-ES" sz="1600" dirty="0">
                <a:solidFill>
                  <a:schemeClr val="bg1"/>
                </a:solidFill>
                <a:latin typeface="Gotham Book" panose="02000604040000020004" pitchFamily="50" charset="0"/>
              </a:rPr>
              <a:t> de matriculación, excepto para nivel inicial (corregidas por repitencia) en base a UNESCO</a:t>
            </a:r>
          </a:p>
        </p:txBody>
      </p:sp>
      <p:grpSp>
        <p:nvGrpSpPr>
          <p:cNvPr id="24" name="Group 23">
            <a:extLst>
              <a:ext uri="{FF2B5EF4-FFF2-40B4-BE49-F238E27FC236}">
                <a16:creationId xmlns:a16="http://schemas.microsoft.com/office/drawing/2014/main" id="{962337AA-E1CA-8A6D-5693-1D399618C786}"/>
              </a:ext>
            </a:extLst>
          </p:cNvPr>
          <p:cNvGrpSpPr/>
          <p:nvPr/>
        </p:nvGrpSpPr>
        <p:grpSpPr>
          <a:xfrm>
            <a:off x="-25834" y="4438800"/>
            <a:ext cx="5784269" cy="1313333"/>
            <a:chOff x="0" y="1837118"/>
            <a:chExt cx="5784269" cy="1313333"/>
          </a:xfrm>
        </p:grpSpPr>
        <p:sp>
          <p:nvSpPr>
            <p:cNvPr id="25" name="Rectangle 17">
              <a:extLst>
                <a:ext uri="{FF2B5EF4-FFF2-40B4-BE49-F238E27FC236}">
                  <a16:creationId xmlns:a16="http://schemas.microsoft.com/office/drawing/2014/main" id="{32CA3C74-1BC7-DD7F-94F6-18D46CE0168C}"/>
                </a:ext>
              </a:extLst>
            </p:cNvPr>
            <p:cNvSpPr>
              <a:spLocks noChangeArrowheads="1"/>
            </p:cNvSpPr>
            <p:nvPr/>
          </p:nvSpPr>
          <p:spPr bwMode="auto">
            <a:xfrm>
              <a:off x="0" y="1837118"/>
              <a:ext cx="1229214" cy="113966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531E961F-A867-0627-3731-84007F8FC6D5}"/>
                </a:ext>
              </a:extLst>
            </p:cNvPr>
            <p:cNvSpPr>
              <a:spLocks/>
            </p:cNvSpPr>
            <p:nvPr/>
          </p:nvSpPr>
          <p:spPr bwMode="auto">
            <a:xfrm>
              <a:off x="1229214" y="1837118"/>
              <a:ext cx="474862" cy="1311976"/>
            </a:xfrm>
            <a:custGeom>
              <a:avLst/>
              <a:gdLst>
                <a:gd name="T0" fmla="*/ 0 w 350"/>
                <a:gd name="T1" fmla="*/ 840 h 967"/>
                <a:gd name="T2" fmla="*/ 0 w 350"/>
                <a:gd name="T3" fmla="*/ 0 h 967"/>
                <a:gd name="T4" fmla="*/ 350 w 350"/>
                <a:gd name="T5" fmla="*/ 252 h 967"/>
                <a:gd name="T6" fmla="*/ 350 w 350"/>
                <a:gd name="T7" fmla="*/ 967 h 967"/>
                <a:gd name="T8" fmla="*/ 0 w 350"/>
                <a:gd name="T9" fmla="*/ 840 h 967"/>
              </a:gdLst>
              <a:ahLst/>
              <a:cxnLst>
                <a:cxn ang="0">
                  <a:pos x="T0" y="T1"/>
                </a:cxn>
                <a:cxn ang="0">
                  <a:pos x="T2" y="T3"/>
                </a:cxn>
                <a:cxn ang="0">
                  <a:pos x="T4" y="T5"/>
                </a:cxn>
                <a:cxn ang="0">
                  <a:pos x="T6" y="T7"/>
                </a:cxn>
                <a:cxn ang="0">
                  <a:pos x="T8" y="T9"/>
                </a:cxn>
              </a:cxnLst>
              <a:rect l="0" t="0" r="r" b="b"/>
              <a:pathLst>
                <a:path w="350" h="967">
                  <a:moveTo>
                    <a:pt x="0" y="840"/>
                  </a:moveTo>
                  <a:lnTo>
                    <a:pt x="0" y="0"/>
                  </a:lnTo>
                  <a:lnTo>
                    <a:pt x="350" y="252"/>
                  </a:lnTo>
                  <a:lnTo>
                    <a:pt x="350" y="967"/>
                  </a:lnTo>
                  <a:lnTo>
                    <a:pt x="0" y="8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C42F54EB-CDB9-C198-B383-582D1D6C77ED}"/>
                </a:ext>
              </a:extLst>
            </p:cNvPr>
            <p:cNvSpPr>
              <a:spLocks/>
            </p:cNvSpPr>
            <p:nvPr/>
          </p:nvSpPr>
          <p:spPr bwMode="auto">
            <a:xfrm>
              <a:off x="1704077" y="2179019"/>
              <a:ext cx="4080192" cy="971432"/>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F85F83D8-E42D-D092-BD2C-5AF029AA8391}"/>
              </a:ext>
            </a:extLst>
          </p:cNvPr>
          <p:cNvSpPr/>
          <p:nvPr/>
        </p:nvSpPr>
        <p:spPr>
          <a:xfrm>
            <a:off x="4926817" y="5859894"/>
            <a:ext cx="50800" cy="72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898761E-F8B8-EC94-F7EA-342EDB031765}"/>
              </a:ext>
            </a:extLst>
          </p:cNvPr>
          <p:cNvGrpSpPr/>
          <p:nvPr/>
        </p:nvGrpSpPr>
        <p:grpSpPr>
          <a:xfrm>
            <a:off x="5236126" y="6035435"/>
            <a:ext cx="534868" cy="358040"/>
            <a:chOff x="666750" y="3544888"/>
            <a:chExt cx="581025" cy="388938"/>
          </a:xfrm>
          <a:solidFill>
            <a:schemeClr val="bg1"/>
          </a:solidFill>
        </p:grpSpPr>
        <p:sp>
          <p:nvSpPr>
            <p:cNvPr id="30" name="Freeform 256">
              <a:extLst>
                <a:ext uri="{FF2B5EF4-FFF2-40B4-BE49-F238E27FC236}">
                  <a16:creationId xmlns:a16="http://schemas.microsoft.com/office/drawing/2014/main" id="{7F7D6EF6-26AE-5A44-2580-C2487DEE8C3B}"/>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7">
              <a:extLst>
                <a:ext uri="{FF2B5EF4-FFF2-40B4-BE49-F238E27FC236}">
                  <a16:creationId xmlns:a16="http://schemas.microsoft.com/office/drawing/2014/main" id="{B98043B4-37E4-CA09-E224-BF515ADD0C70}"/>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8">
              <a:extLst>
                <a:ext uri="{FF2B5EF4-FFF2-40B4-BE49-F238E27FC236}">
                  <a16:creationId xmlns:a16="http://schemas.microsoft.com/office/drawing/2014/main" id="{5B86AB6A-6E7F-D5D9-D851-5F36F2386053}"/>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9">
              <a:extLst>
                <a:ext uri="{FF2B5EF4-FFF2-40B4-BE49-F238E27FC236}">
                  <a16:creationId xmlns:a16="http://schemas.microsoft.com/office/drawing/2014/main" id="{1EA299A6-DF04-11AE-5B48-6D0C17032A51}"/>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Inhaltsplatzhalter 4">
            <a:extLst>
              <a:ext uri="{FF2B5EF4-FFF2-40B4-BE49-F238E27FC236}">
                <a16:creationId xmlns:a16="http://schemas.microsoft.com/office/drawing/2014/main" id="{F8608D8B-0234-2371-E885-637416C618BB}"/>
              </a:ext>
            </a:extLst>
          </p:cNvPr>
          <p:cNvSpPr txBox="1">
            <a:spLocks/>
          </p:cNvSpPr>
          <p:nvPr/>
        </p:nvSpPr>
        <p:spPr>
          <a:xfrm>
            <a:off x="1491646" y="6034024"/>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419" sz="1800" b="1">
                <a:solidFill>
                  <a:schemeClr val="accent2"/>
                </a:solidFill>
                <a:latin typeface="Bahnschrift" panose="020B0502040204020203" pitchFamily="34" charset="0"/>
              </a:rPr>
              <a:t>Modificación implementada</a:t>
            </a:r>
            <a:endParaRPr lang="es-419" sz="1200">
              <a:solidFill>
                <a:schemeClr val="accent2"/>
              </a:solidFill>
              <a:latin typeface="Bahnschrift" panose="020B0502040204020203" pitchFamily="34" charset="0"/>
            </a:endParaRPr>
          </a:p>
        </p:txBody>
      </p:sp>
      <p:grpSp>
        <p:nvGrpSpPr>
          <p:cNvPr id="35" name="Group 34">
            <a:extLst>
              <a:ext uri="{FF2B5EF4-FFF2-40B4-BE49-F238E27FC236}">
                <a16:creationId xmlns:a16="http://schemas.microsoft.com/office/drawing/2014/main" id="{26836DC4-2150-B920-67AC-C2E170A00D4C}"/>
              </a:ext>
            </a:extLst>
          </p:cNvPr>
          <p:cNvGrpSpPr/>
          <p:nvPr/>
        </p:nvGrpSpPr>
        <p:grpSpPr>
          <a:xfrm rot="10800000">
            <a:off x="6075049" y="5655300"/>
            <a:ext cx="6259131" cy="1142383"/>
            <a:chOff x="0" y="2976787"/>
            <a:chExt cx="6259131" cy="1142383"/>
          </a:xfrm>
        </p:grpSpPr>
        <p:sp>
          <p:nvSpPr>
            <p:cNvPr id="36" name="Rectangle 13">
              <a:extLst>
                <a:ext uri="{FF2B5EF4-FFF2-40B4-BE49-F238E27FC236}">
                  <a16:creationId xmlns:a16="http://schemas.microsoft.com/office/drawing/2014/main" id="{FDDAEC61-FF83-FC37-6003-8DD35D87B516}"/>
                </a:ext>
              </a:extLst>
            </p:cNvPr>
            <p:cNvSpPr>
              <a:spLocks noChangeArrowheads="1"/>
            </p:cNvSpPr>
            <p:nvPr/>
          </p:nvSpPr>
          <p:spPr bwMode="auto">
            <a:xfrm>
              <a:off x="0" y="2976787"/>
              <a:ext cx="1229214" cy="114102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9B0A4E2F-1318-A908-FDFE-C102A7F4E63F}"/>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DBB06EBB-218D-BC0A-A861-745D6947E84E}"/>
                </a:ext>
              </a:extLst>
            </p:cNvPr>
            <p:cNvSpPr>
              <a:spLocks/>
            </p:cNvSpPr>
            <p:nvPr/>
          </p:nvSpPr>
          <p:spPr bwMode="auto">
            <a:xfrm>
              <a:off x="1704076" y="3150451"/>
              <a:ext cx="4555055" cy="968719"/>
            </a:xfrm>
            <a:prstGeom prst="homePlat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TextBox 38">
            <a:extLst>
              <a:ext uri="{FF2B5EF4-FFF2-40B4-BE49-F238E27FC236}">
                <a16:creationId xmlns:a16="http://schemas.microsoft.com/office/drawing/2014/main" id="{767E3B68-8C78-9CCB-D687-02A933309C49}"/>
              </a:ext>
            </a:extLst>
          </p:cNvPr>
          <p:cNvSpPr txBox="1"/>
          <p:nvPr/>
        </p:nvSpPr>
        <p:spPr>
          <a:xfrm>
            <a:off x="0" y="3979769"/>
            <a:ext cx="9022080" cy="369332"/>
          </a:xfrm>
          <a:prstGeom prst="rect">
            <a:avLst/>
          </a:prstGeom>
          <a:noFill/>
        </p:spPr>
        <p:txBody>
          <a:bodyPr wrap="square">
            <a:spAutoFit/>
          </a:bodyPr>
          <a:lstStyle/>
          <a:p>
            <a:r>
              <a:rPr lang="es-ES" dirty="0">
                <a:solidFill>
                  <a:schemeClr val="tx2"/>
                </a:solidFill>
                <a:latin typeface="Bahnschrift" panose="020B0502040204020203" pitchFamily="34" charset="0"/>
              </a:rPr>
              <a:t>Esperanza de Vida Escolar Efectiva</a:t>
            </a:r>
          </a:p>
        </p:txBody>
      </p:sp>
      <p:sp>
        <p:nvSpPr>
          <p:cNvPr id="40" name="TextBox 39">
            <a:extLst>
              <a:ext uri="{FF2B5EF4-FFF2-40B4-BE49-F238E27FC236}">
                <a16:creationId xmlns:a16="http://schemas.microsoft.com/office/drawing/2014/main" id="{319BA204-2809-621B-12E4-21ACBE432123}"/>
              </a:ext>
            </a:extLst>
          </p:cNvPr>
          <p:cNvSpPr txBox="1"/>
          <p:nvPr/>
        </p:nvSpPr>
        <p:spPr>
          <a:xfrm>
            <a:off x="6483621" y="5580410"/>
            <a:ext cx="4555055" cy="1077218"/>
          </a:xfrm>
          <a:prstGeom prst="rect">
            <a:avLst/>
          </a:prstGeom>
          <a:noFill/>
        </p:spPr>
        <p:txBody>
          <a:bodyPr wrap="square">
            <a:spAutoFit/>
          </a:bodyPr>
          <a:lstStyle/>
          <a:p>
            <a:r>
              <a:rPr lang="es-ES" sz="1600" dirty="0">
                <a:solidFill>
                  <a:schemeClr val="bg1"/>
                </a:solidFill>
                <a:latin typeface="Gotham Book" panose="02000604040000020004" pitchFamily="50" charset="0"/>
              </a:rPr>
              <a:t>Años de escolaridad ajustados con Evaluación Diagnóstica 3ero Secundaria (2019), escalados a TIMSS en base a </a:t>
            </a:r>
            <a:r>
              <a:rPr lang="es-ES" sz="1600" dirty="0" err="1">
                <a:solidFill>
                  <a:schemeClr val="bg1"/>
                </a:solidFill>
                <a:latin typeface="Gotham Book" panose="02000604040000020004" pitchFamily="50" charset="0"/>
              </a:rPr>
              <a:t>Patrinos</a:t>
            </a:r>
            <a:r>
              <a:rPr lang="es-ES" sz="1600" dirty="0">
                <a:solidFill>
                  <a:schemeClr val="bg1"/>
                </a:solidFill>
                <a:latin typeface="Gotham Book" panose="02000604040000020004" pitchFamily="50" charset="0"/>
              </a:rPr>
              <a:t> y </a:t>
            </a:r>
            <a:r>
              <a:rPr lang="es-ES" sz="1600" dirty="0" err="1">
                <a:solidFill>
                  <a:schemeClr val="bg1"/>
                </a:solidFill>
                <a:latin typeface="Gotham Book" panose="02000604040000020004" pitchFamily="50" charset="0"/>
              </a:rPr>
              <a:t>Angrist</a:t>
            </a:r>
            <a:r>
              <a:rPr lang="es-ES" sz="1600" dirty="0">
                <a:solidFill>
                  <a:schemeClr val="bg1"/>
                </a:solidFill>
                <a:latin typeface="Gotham Book" panose="02000604040000020004" pitchFamily="50" charset="0"/>
              </a:rPr>
              <a:t> (2018)</a:t>
            </a:r>
          </a:p>
        </p:txBody>
      </p:sp>
      <p:sp>
        <p:nvSpPr>
          <p:cNvPr id="41" name="Inhaltsplatzhalter 4">
            <a:extLst>
              <a:ext uri="{FF2B5EF4-FFF2-40B4-BE49-F238E27FC236}">
                <a16:creationId xmlns:a16="http://schemas.microsoft.com/office/drawing/2014/main" id="{75524F22-D589-F309-DED4-E3BC8BB10E2F}"/>
              </a:ext>
            </a:extLst>
          </p:cNvPr>
          <p:cNvSpPr txBox="1">
            <a:spLocks/>
          </p:cNvSpPr>
          <p:nvPr/>
        </p:nvSpPr>
        <p:spPr>
          <a:xfrm>
            <a:off x="5884859" y="5118593"/>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Versión original</a:t>
            </a:r>
            <a:endParaRPr lang="es-419" sz="1200" dirty="0">
              <a:solidFill>
                <a:schemeClr val="tx2"/>
              </a:solidFill>
              <a:latin typeface="Bahnschrift" panose="020B0502040204020203" pitchFamily="34" charset="0"/>
            </a:endParaRPr>
          </a:p>
        </p:txBody>
      </p:sp>
      <p:sp>
        <p:nvSpPr>
          <p:cNvPr id="42" name="TextBox 41">
            <a:extLst>
              <a:ext uri="{FF2B5EF4-FFF2-40B4-BE49-F238E27FC236}">
                <a16:creationId xmlns:a16="http://schemas.microsoft.com/office/drawing/2014/main" id="{A6C42A2B-8EE9-3675-815D-BD3CB8977388}"/>
              </a:ext>
            </a:extLst>
          </p:cNvPr>
          <p:cNvSpPr txBox="1"/>
          <p:nvPr/>
        </p:nvSpPr>
        <p:spPr>
          <a:xfrm>
            <a:off x="1692611" y="4835558"/>
            <a:ext cx="3822641" cy="923330"/>
          </a:xfrm>
          <a:prstGeom prst="rect">
            <a:avLst/>
          </a:prstGeom>
          <a:noFill/>
        </p:spPr>
        <p:txBody>
          <a:bodyPr wrap="square">
            <a:spAutoFit/>
          </a:bodyPr>
          <a:lstStyle/>
          <a:p>
            <a:r>
              <a:rPr lang="es-ES" dirty="0">
                <a:solidFill>
                  <a:schemeClr val="bg1"/>
                </a:solidFill>
                <a:latin typeface="Gotham Book" panose="02000604040000020004" pitchFamily="50" charset="0"/>
              </a:rPr>
              <a:t>Años de escolaridad esperados ajustados en base a calificaciones PISA 2018.</a:t>
            </a:r>
          </a:p>
        </p:txBody>
      </p:sp>
    </p:spTree>
    <p:extLst>
      <p:ext uri="{BB962C8B-B14F-4D97-AF65-F5344CB8AC3E}">
        <p14:creationId xmlns:p14="http://schemas.microsoft.com/office/powerpoint/2010/main" val="129910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20000" decel="8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accel="20000" decel="8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accel="20000" decel="8000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accel="20000" decel="8000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1+#ppt_w/2"/>
                                          </p:val>
                                        </p:tav>
                                        <p:tav tm="100000">
                                          <p:val>
                                            <p:strVal val="#ppt_x"/>
                                          </p:val>
                                        </p:tav>
                                      </p:tavLst>
                                    </p:anim>
                                    <p:anim calcmode="lin" valueType="num">
                                      <p:cBhvr additive="base">
                                        <p:cTn id="4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1+#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p:bldP spid="21" grpId="0"/>
      <p:bldP spid="22" grpId="0"/>
      <p:bldP spid="34"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entagon 12">
            <a:extLst>
              <a:ext uri="{FF2B5EF4-FFF2-40B4-BE49-F238E27FC236}">
                <a16:creationId xmlns:a16="http://schemas.microsoft.com/office/drawing/2014/main" id="{E0D94BC8-B0EA-CE40-F11E-3B43C0CEC64E}"/>
              </a:ext>
            </a:extLst>
          </p:cNvPr>
          <p:cNvSpPr/>
          <p:nvPr/>
        </p:nvSpPr>
        <p:spPr>
          <a:xfrm rot="5400000">
            <a:off x="11919" y="2307485"/>
            <a:ext cx="2888340" cy="1926654"/>
          </a:xfrm>
          <a:prstGeom prst="homePlate">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53" name="Rectangle 52">
            <a:extLst>
              <a:ext uri="{FF2B5EF4-FFF2-40B4-BE49-F238E27FC236}">
                <a16:creationId xmlns:a16="http://schemas.microsoft.com/office/drawing/2014/main" id="{0DD1C986-0968-4DE4-39B7-163675D391FF}"/>
              </a:ext>
            </a:extLst>
          </p:cNvPr>
          <p:cNvSpPr/>
          <p:nvPr/>
        </p:nvSpPr>
        <p:spPr>
          <a:xfrm>
            <a:off x="443414" y="2135131"/>
            <a:ext cx="2025350" cy="78557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1AAD96"/>
                </a:solidFill>
                <a:effectLst/>
                <a:uLnTx/>
                <a:uFillTx/>
                <a:latin typeface="Roboto"/>
                <a:ea typeface="+mn-ea"/>
                <a:cs typeface="+mn-cs"/>
              </a:rPr>
              <a:t>0.973</a:t>
            </a:r>
          </a:p>
        </p:txBody>
      </p:sp>
      <p:sp>
        <p:nvSpPr>
          <p:cNvPr id="54" name="Pentagon 16">
            <a:extLst>
              <a:ext uri="{FF2B5EF4-FFF2-40B4-BE49-F238E27FC236}">
                <a16:creationId xmlns:a16="http://schemas.microsoft.com/office/drawing/2014/main" id="{02D483A9-BD32-B569-6375-ABDD47113DFB}"/>
              </a:ext>
            </a:extLst>
          </p:cNvPr>
          <p:cNvSpPr/>
          <p:nvPr/>
        </p:nvSpPr>
        <p:spPr>
          <a:xfrm rot="5400000">
            <a:off x="2315815" y="2307485"/>
            <a:ext cx="2888340" cy="1926654"/>
          </a:xfrm>
          <a:prstGeom prst="homePlate">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55" name="Rectangle 54">
            <a:extLst>
              <a:ext uri="{FF2B5EF4-FFF2-40B4-BE49-F238E27FC236}">
                <a16:creationId xmlns:a16="http://schemas.microsoft.com/office/drawing/2014/main" id="{DC3BE1B6-EFC4-9D70-A149-36866689180E}"/>
              </a:ext>
            </a:extLst>
          </p:cNvPr>
          <p:cNvSpPr/>
          <p:nvPr/>
        </p:nvSpPr>
        <p:spPr>
          <a:xfrm>
            <a:off x="2747310" y="2135131"/>
            <a:ext cx="2025350" cy="78557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A9C370"/>
                </a:solidFill>
                <a:effectLst/>
                <a:uLnTx/>
                <a:uFillTx/>
                <a:latin typeface="Roboto"/>
                <a:ea typeface="+mn-ea"/>
                <a:cs typeface="+mn-cs"/>
              </a:rPr>
              <a:t>0.946</a:t>
            </a:r>
          </a:p>
        </p:txBody>
      </p:sp>
      <p:sp>
        <p:nvSpPr>
          <p:cNvPr id="56" name="Pentagon 19">
            <a:extLst>
              <a:ext uri="{FF2B5EF4-FFF2-40B4-BE49-F238E27FC236}">
                <a16:creationId xmlns:a16="http://schemas.microsoft.com/office/drawing/2014/main" id="{49DF374E-4D57-A221-BB1F-48725E71F9A7}"/>
              </a:ext>
            </a:extLst>
          </p:cNvPr>
          <p:cNvSpPr/>
          <p:nvPr/>
        </p:nvSpPr>
        <p:spPr>
          <a:xfrm rot="5400000">
            <a:off x="4619711" y="2307485"/>
            <a:ext cx="2888340" cy="1926654"/>
          </a:xfrm>
          <a:prstGeom prst="homePlate">
            <a:avLst/>
          </a:prstGeom>
          <a:solidFill>
            <a:srgbClr val="F5AE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57" name="Rectangle 56">
            <a:extLst>
              <a:ext uri="{FF2B5EF4-FFF2-40B4-BE49-F238E27FC236}">
                <a16:creationId xmlns:a16="http://schemas.microsoft.com/office/drawing/2014/main" id="{35F6A976-6F96-E30C-AD92-B9BD049526BC}"/>
              </a:ext>
            </a:extLst>
          </p:cNvPr>
          <p:cNvSpPr/>
          <p:nvPr/>
        </p:nvSpPr>
        <p:spPr>
          <a:xfrm>
            <a:off x="5051206" y="2135131"/>
            <a:ext cx="2025350" cy="78557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5AE3B"/>
                </a:solidFill>
                <a:effectLst/>
                <a:uLnTx/>
                <a:uFillTx/>
                <a:latin typeface="Roboto"/>
                <a:ea typeface="+mn-ea"/>
                <a:cs typeface="+mn-cs"/>
              </a:rPr>
              <a:t>0.899</a:t>
            </a:r>
          </a:p>
        </p:txBody>
      </p:sp>
      <p:sp>
        <p:nvSpPr>
          <p:cNvPr id="58" name="Pentagon 22">
            <a:extLst>
              <a:ext uri="{FF2B5EF4-FFF2-40B4-BE49-F238E27FC236}">
                <a16:creationId xmlns:a16="http://schemas.microsoft.com/office/drawing/2014/main" id="{E142529E-AF48-6938-21D9-598E0AD0FF55}"/>
              </a:ext>
            </a:extLst>
          </p:cNvPr>
          <p:cNvSpPr/>
          <p:nvPr/>
        </p:nvSpPr>
        <p:spPr>
          <a:xfrm rot="5400000">
            <a:off x="6970338" y="2307485"/>
            <a:ext cx="2888340" cy="1926654"/>
          </a:xfrm>
          <a:prstGeom prst="homePlate">
            <a:avLst/>
          </a:prstGeom>
          <a:solidFill>
            <a:srgbClr val="CC4E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59" name="Rectangle 58">
            <a:extLst>
              <a:ext uri="{FF2B5EF4-FFF2-40B4-BE49-F238E27FC236}">
                <a16:creationId xmlns:a16="http://schemas.microsoft.com/office/drawing/2014/main" id="{62D44AB3-B052-A0E9-270A-B2FE64EB7EA6}"/>
              </a:ext>
            </a:extLst>
          </p:cNvPr>
          <p:cNvSpPr/>
          <p:nvPr/>
        </p:nvSpPr>
        <p:spPr>
          <a:xfrm>
            <a:off x="7355102" y="2135131"/>
            <a:ext cx="2025350" cy="78557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4E3D"/>
                </a:solidFill>
                <a:effectLst/>
                <a:uLnTx/>
                <a:uFillTx/>
                <a:latin typeface="Roboto"/>
                <a:ea typeface="+mn-ea"/>
                <a:cs typeface="+mn-cs"/>
              </a:rPr>
              <a:t>11.98</a:t>
            </a:r>
          </a:p>
        </p:txBody>
      </p:sp>
      <p:sp>
        <p:nvSpPr>
          <p:cNvPr id="60" name="Pentagon 25">
            <a:extLst>
              <a:ext uri="{FF2B5EF4-FFF2-40B4-BE49-F238E27FC236}">
                <a16:creationId xmlns:a16="http://schemas.microsoft.com/office/drawing/2014/main" id="{1914EA3C-D084-04B7-CCA4-AB22A616FD19}"/>
              </a:ext>
            </a:extLst>
          </p:cNvPr>
          <p:cNvSpPr/>
          <p:nvPr/>
        </p:nvSpPr>
        <p:spPr>
          <a:xfrm rot="5400000">
            <a:off x="9227504" y="2307485"/>
            <a:ext cx="2888340" cy="1926654"/>
          </a:xfrm>
          <a:prstGeom prst="homePlate">
            <a:avLst/>
          </a:prstGeom>
          <a:solidFill>
            <a:srgbClr val="566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61" name="Rectangle 60">
            <a:extLst>
              <a:ext uri="{FF2B5EF4-FFF2-40B4-BE49-F238E27FC236}">
                <a16:creationId xmlns:a16="http://schemas.microsoft.com/office/drawing/2014/main" id="{E4CB9BAE-5F79-C479-040E-88D46292BA95}"/>
              </a:ext>
            </a:extLst>
          </p:cNvPr>
          <p:cNvSpPr/>
          <p:nvPr/>
        </p:nvSpPr>
        <p:spPr>
          <a:xfrm>
            <a:off x="9658999" y="2135131"/>
            <a:ext cx="2025350" cy="78557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94A4B5"/>
                </a:solidFill>
                <a:effectLst/>
                <a:uLnTx/>
                <a:uFillTx/>
                <a:latin typeface="Roboto"/>
                <a:ea typeface="+mn-ea"/>
                <a:cs typeface="+mn-cs"/>
              </a:rPr>
              <a:t>6.618</a:t>
            </a:r>
          </a:p>
        </p:txBody>
      </p:sp>
      <p:grpSp>
        <p:nvGrpSpPr>
          <p:cNvPr id="77" name="Group 76">
            <a:extLst>
              <a:ext uri="{FF2B5EF4-FFF2-40B4-BE49-F238E27FC236}">
                <a16:creationId xmlns:a16="http://schemas.microsoft.com/office/drawing/2014/main" id="{66189FC7-84CE-8CF9-1F01-7A3F5CA403A8}"/>
              </a:ext>
            </a:extLst>
          </p:cNvPr>
          <p:cNvGrpSpPr/>
          <p:nvPr/>
        </p:nvGrpSpPr>
        <p:grpSpPr>
          <a:xfrm>
            <a:off x="5857050" y="3196604"/>
            <a:ext cx="477900" cy="702942"/>
            <a:chOff x="9209088" y="5059363"/>
            <a:chExt cx="300038" cy="441324"/>
          </a:xfrm>
          <a:solidFill>
            <a:srgbClr val="FFFFFF"/>
          </a:solidFill>
        </p:grpSpPr>
        <p:sp>
          <p:nvSpPr>
            <p:cNvPr id="78" name="Freeform 412">
              <a:extLst>
                <a:ext uri="{FF2B5EF4-FFF2-40B4-BE49-F238E27FC236}">
                  <a16:creationId xmlns:a16="http://schemas.microsoft.com/office/drawing/2014/main" id="{2ACF9EA2-B364-CE20-EEC4-151A175F72A5}"/>
                </a:ext>
              </a:extLst>
            </p:cNvPr>
            <p:cNvSpPr>
              <a:spLocks/>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sp>
          <p:nvSpPr>
            <p:cNvPr id="79" name="Freeform 413">
              <a:extLst>
                <a:ext uri="{FF2B5EF4-FFF2-40B4-BE49-F238E27FC236}">
                  <a16:creationId xmlns:a16="http://schemas.microsoft.com/office/drawing/2014/main" id="{EEE9A62A-3AFA-19A0-5677-431258D71FAE}"/>
                </a:ext>
              </a:extLst>
            </p:cNvPr>
            <p:cNvSpPr>
              <a:spLocks/>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sp>
          <p:nvSpPr>
            <p:cNvPr id="80" name="Freeform 414">
              <a:extLst>
                <a:ext uri="{FF2B5EF4-FFF2-40B4-BE49-F238E27FC236}">
                  <a16:creationId xmlns:a16="http://schemas.microsoft.com/office/drawing/2014/main" id="{60A668AE-568F-1312-8B36-BF1243505D62}"/>
                </a:ext>
              </a:extLst>
            </p:cNvPr>
            <p:cNvSpPr>
              <a:spLocks/>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sp>
          <p:nvSpPr>
            <p:cNvPr id="81" name="Freeform 415">
              <a:extLst>
                <a:ext uri="{FF2B5EF4-FFF2-40B4-BE49-F238E27FC236}">
                  <a16:creationId xmlns:a16="http://schemas.microsoft.com/office/drawing/2014/main" id="{E48AF584-844A-E835-D431-38C5B203E9D4}"/>
                </a:ext>
              </a:extLst>
            </p:cNvPr>
            <p:cNvSpPr>
              <a:spLocks/>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sp>
          <p:nvSpPr>
            <p:cNvPr id="82" name="Freeform 416">
              <a:extLst>
                <a:ext uri="{FF2B5EF4-FFF2-40B4-BE49-F238E27FC236}">
                  <a16:creationId xmlns:a16="http://schemas.microsoft.com/office/drawing/2014/main" id="{5F27F685-BD3B-1EEC-B018-57957A3DAC07}"/>
                </a:ext>
              </a:extLst>
            </p:cNvPr>
            <p:cNvSpPr>
              <a:spLocks/>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sp>
          <p:nvSpPr>
            <p:cNvPr id="83" name="Freeform 417">
              <a:extLst>
                <a:ext uri="{FF2B5EF4-FFF2-40B4-BE49-F238E27FC236}">
                  <a16:creationId xmlns:a16="http://schemas.microsoft.com/office/drawing/2014/main" id="{7B840CA1-FED0-BAEA-F42E-8ADCBEBDA1FD}"/>
                </a:ext>
              </a:extLst>
            </p:cNvPr>
            <p:cNvSpPr>
              <a:spLocks/>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Roboto"/>
              </a:endParaRPr>
            </a:p>
          </p:txBody>
        </p:sp>
      </p:grpSp>
      <p:sp>
        <p:nvSpPr>
          <p:cNvPr id="86" name="Inhaltsplatzhalter 4">
            <a:extLst>
              <a:ext uri="{FF2B5EF4-FFF2-40B4-BE49-F238E27FC236}">
                <a16:creationId xmlns:a16="http://schemas.microsoft.com/office/drawing/2014/main" id="{BCF5E673-6097-3FB6-CD1C-706185250AC3}"/>
              </a:ext>
            </a:extLst>
          </p:cNvPr>
          <p:cNvSpPr txBox="1">
            <a:spLocks/>
          </p:cNvSpPr>
          <p:nvPr/>
        </p:nvSpPr>
        <p:spPr>
          <a:xfrm>
            <a:off x="446029" y="4990883"/>
            <a:ext cx="2020117"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s-419" sz="1600" b="1" dirty="0">
                <a:solidFill>
                  <a:srgbClr val="1AAD96"/>
                </a:solidFill>
                <a:latin typeface="Bahnschrift" panose="020B0502040204020203" pitchFamily="34" charset="0"/>
              </a:rPr>
              <a:t>Tasa de supervivencia en la niñez </a:t>
            </a:r>
            <a:endParaRPr lang="es-419" sz="1200" dirty="0">
              <a:solidFill>
                <a:srgbClr val="1AAD96"/>
              </a:solidFill>
              <a:latin typeface="Bahnschrift" panose="020B0502040204020203" pitchFamily="34" charset="0"/>
            </a:endParaRPr>
          </a:p>
        </p:txBody>
      </p:sp>
      <p:sp>
        <p:nvSpPr>
          <p:cNvPr id="89" name="Inhaltsplatzhalter 4">
            <a:extLst>
              <a:ext uri="{FF2B5EF4-FFF2-40B4-BE49-F238E27FC236}">
                <a16:creationId xmlns:a16="http://schemas.microsoft.com/office/drawing/2014/main" id="{76BDA683-046E-6D7A-64FA-E3CB0AD68036}"/>
              </a:ext>
            </a:extLst>
          </p:cNvPr>
          <p:cNvSpPr txBox="1">
            <a:spLocks/>
          </p:cNvSpPr>
          <p:nvPr/>
        </p:nvSpPr>
        <p:spPr>
          <a:xfrm>
            <a:off x="5053821" y="4990883"/>
            <a:ext cx="2020117"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s-ES" sz="1600" b="1" dirty="0">
                <a:solidFill>
                  <a:srgbClr val="F5AE3B"/>
                </a:solidFill>
                <a:latin typeface="Bahnschrift" panose="020B0502040204020203" pitchFamily="34" charset="0"/>
              </a:rPr>
              <a:t>Tasa de supervivencia en personas de 15 a 64 años</a:t>
            </a:r>
            <a:endParaRPr lang="es-419" sz="1200" dirty="0">
              <a:solidFill>
                <a:srgbClr val="F5AE3B"/>
              </a:solidFill>
              <a:latin typeface="Bahnschrift" panose="020B0502040204020203" pitchFamily="34" charset="0"/>
            </a:endParaRPr>
          </a:p>
        </p:txBody>
      </p:sp>
      <p:sp>
        <p:nvSpPr>
          <p:cNvPr id="92" name="Inhaltsplatzhalter 4">
            <a:extLst>
              <a:ext uri="{FF2B5EF4-FFF2-40B4-BE49-F238E27FC236}">
                <a16:creationId xmlns:a16="http://schemas.microsoft.com/office/drawing/2014/main" id="{52AC282D-0F1C-1346-63B9-EC4BAFFC1CB2}"/>
              </a:ext>
            </a:extLst>
          </p:cNvPr>
          <p:cNvSpPr txBox="1">
            <a:spLocks/>
          </p:cNvSpPr>
          <p:nvPr/>
        </p:nvSpPr>
        <p:spPr>
          <a:xfrm>
            <a:off x="2749925" y="4990883"/>
            <a:ext cx="2020117"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s-ES" sz="1600" b="1" dirty="0">
                <a:solidFill>
                  <a:srgbClr val="A9C370"/>
                </a:solidFill>
                <a:latin typeface="Bahnschrift" panose="020B0502040204020203" pitchFamily="34" charset="0"/>
              </a:rPr>
              <a:t>Proporción de niños/as sin retraso en el crecimiento</a:t>
            </a:r>
            <a:endParaRPr lang="es-419" sz="1200" dirty="0">
              <a:solidFill>
                <a:srgbClr val="A9C370"/>
              </a:solidFill>
              <a:latin typeface="Bahnschrift" panose="020B0502040204020203" pitchFamily="34" charset="0"/>
            </a:endParaRPr>
          </a:p>
        </p:txBody>
      </p:sp>
      <p:sp>
        <p:nvSpPr>
          <p:cNvPr id="95" name="Inhaltsplatzhalter 4">
            <a:extLst>
              <a:ext uri="{FF2B5EF4-FFF2-40B4-BE49-F238E27FC236}">
                <a16:creationId xmlns:a16="http://schemas.microsoft.com/office/drawing/2014/main" id="{280EFA9A-A55B-4511-8669-ABF18CEDF031}"/>
              </a:ext>
            </a:extLst>
          </p:cNvPr>
          <p:cNvSpPr txBox="1">
            <a:spLocks/>
          </p:cNvSpPr>
          <p:nvPr/>
        </p:nvSpPr>
        <p:spPr>
          <a:xfrm>
            <a:off x="7357718" y="4990883"/>
            <a:ext cx="2020117"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s-ES" sz="1600" b="1" dirty="0">
                <a:solidFill>
                  <a:srgbClr val="CC4E3D"/>
                </a:solidFill>
                <a:latin typeface="Bahnschrift" panose="020B0502040204020203" pitchFamily="34" charset="0"/>
              </a:rPr>
              <a:t>Años de escolaridad esperados (de 14)</a:t>
            </a:r>
            <a:endParaRPr lang="es-419" sz="1200" dirty="0">
              <a:solidFill>
                <a:srgbClr val="CC4E3D"/>
              </a:solidFill>
              <a:latin typeface="Bahnschrift" panose="020B0502040204020203" pitchFamily="34" charset="0"/>
            </a:endParaRPr>
          </a:p>
        </p:txBody>
      </p:sp>
      <p:sp>
        <p:nvSpPr>
          <p:cNvPr id="98" name="Inhaltsplatzhalter 4">
            <a:extLst>
              <a:ext uri="{FF2B5EF4-FFF2-40B4-BE49-F238E27FC236}">
                <a16:creationId xmlns:a16="http://schemas.microsoft.com/office/drawing/2014/main" id="{7355CB15-B083-65AF-489F-8C4E0A29661A}"/>
              </a:ext>
            </a:extLst>
          </p:cNvPr>
          <p:cNvSpPr txBox="1">
            <a:spLocks/>
          </p:cNvSpPr>
          <p:nvPr/>
        </p:nvSpPr>
        <p:spPr>
          <a:xfrm>
            <a:off x="9661615" y="4990883"/>
            <a:ext cx="2020117"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s-419" sz="1600" b="1" dirty="0">
                <a:solidFill>
                  <a:srgbClr val="56687C"/>
                </a:solidFill>
                <a:latin typeface="Bahnschrift" panose="020B0502040204020203" pitchFamily="34" charset="0"/>
              </a:rPr>
              <a:t>Años esperados de vida escolar efectivos (de 14)</a:t>
            </a:r>
            <a:endParaRPr lang="es-419" sz="1200" dirty="0">
              <a:solidFill>
                <a:srgbClr val="56687C"/>
              </a:solidFill>
              <a:latin typeface="Bahnschrift" panose="020B0502040204020203" pitchFamily="34" charset="0"/>
            </a:endParaRPr>
          </a:p>
        </p:txBody>
      </p:sp>
      <p:sp>
        <p:nvSpPr>
          <p:cNvPr id="100" name="Title 8">
            <a:extLst>
              <a:ext uri="{FF2B5EF4-FFF2-40B4-BE49-F238E27FC236}">
                <a16:creationId xmlns:a16="http://schemas.microsoft.com/office/drawing/2014/main" id="{2AD489F3-A186-1AFF-E8DB-FDA822CDFB6E}"/>
              </a:ext>
            </a:extLst>
          </p:cNvPr>
          <p:cNvSpPr>
            <a:spLocks noGrp="1"/>
          </p:cNvSpPr>
          <p:nvPr>
            <p:ph type="title"/>
          </p:nvPr>
        </p:nvSpPr>
        <p:spPr>
          <a:xfrm>
            <a:off x="250546" y="401256"/>
            <a:ext cx="11626666" cy="801198"/>
          </a:xfrm>
        </p:spPr>
        <p:txBody>
          <a:bodyPr>
            <a:normAutofit fontScale="90000"/>
          </a:bodyPr>
          <a:lstStyle/>
          <a:p>
            <a:pPr algn="ctr"/>
            <a:r>
              <a:rPr lang="es-ES" dirty="0">
                <a:solidFill>
                  <a:srgbClr val="053976"/>
                </a:solidFill>
                <a:latin typeface="Bahnschrift" panose="020B0502040204020203" pitchFamily="34" charset="0"/>
              </a:rPr>
              <a:t>ICH provincial 2019: Resultados por dimensión </a:t>
            </a:r>
            <a:endParaRPr lang="en-US" dirty="0">
              <a:latin typeface="Bahnschrift" panose="020B0502040204020203" pitchFamily="34" charset="0"/>
            </a:endParaRPr>
          </a:p>
        </p:txBody>
      </p:sp>
      <p:pic>
        <p:nvPicPr>
          <p:cNvPr id="112" name="Graphic 111" descr="Idea with solid fill">
            <a:extLst>
              <a:ext uri="{FF2B5EF4-FFF2-40B4-BE49-F238E27FC236}">
                <a16:creationId xmlns:a16="http://schemas.microsoft.com/office/drawing/2014/main" id="{C9008007-45C2-0FE4-7058-A81B68384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8075" y="3059354"/>
            <a:ext cx="914400" cy="914400"/>
          </a:xfrm>
          <a:prstGeom prst="rect">
            <a:avLst/>
          </a:prstGeom>
        </p:spPr>
      </p:pic>
      <p:pic>
        <p:nvPicPr>
          <p:cNvPr id="116" name="Graphic 115" descr="Child with balloon with solid fill">
            <a:extLst>
              <a:ext uri="{FF2B5EF4-FFF2-40B4-BE49-F238E27FC236}">
                <a16:creationId xmlns:a16="http://schemas.microsoft.com/office/drawing/2014/main" id="{FCE9D122-E1C0-4859-2BBE-045FD32534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220" y="3059354"/>
            <a:ext cx="914400" cy="914400"/>
          </a:xfrm>
          <a:prstGeom prst="rect">
            <a:avLst/>
          </a:prstGeom>
        </p:spPr>
      </p:pic>
      <p:pic>
        <p:nvPicPr>
          <p:cNvPr id="120" name="Graphic 119" descr="School girl with solid fill">
            <a:extLst>
              <a:ext uri="{FF2B5EF4-FFF2-40B4-BE49-F238E27FC236}">
                <a16:creationId xmlns:a16="http://schemas.microsoft.com/office/drawing/2014/main" id="{95740F43-7F44-0E50-0BB2-DEFF69BC71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07544" y="3059354"/>
            <a:ext cx="914400" cy="914400"/>
          </a:xfrm>
          <a:prstGeom prst="rect">
            <a:avLst/>
          </a:prstGeom>
        </p:spPr>
      </p:pic>
      <p:pic>
        <p:nvPicPr>
          <p:cNvPr id="122" name="Graphic 121" descr="Woman changing Baby with solid fill">
            <a:extLst>
              <a:ext uri="{FF2B5EF4-FFF2-40B4-BE49-F238E27FC236}">
                <a16:creationId xmlns:a16="http://schemas.microsoft.com/office/drawing/2014/main" id="{7B03D905-E6E9-E0C7-408A-EDB8FD2B97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2871" y="3096397"/>
            <a:ext cx="914400" cy="914400"/>
          </a:xfrm>
          <a:prstGeom prst="rect">
            <a:avLst/>
          </a:prstGeom>
        </p:spPr>
      </p:pic>
      <p:sp>
        <p:nvSpPr>
          <p:cNvPr id="123" name="TextBox 122">
            <a:extLst>
              <a:ext uri="{FF2B5EF4-FFF2-40B4-BE49-F238E27FC236}">
                <a16:creationId xmlns:a16="http://schemas.microsoft.com/office/drawing/2014/main" id="{CEB9CF50-2F61-75E6-5350-75F1709670A3}"/>
              </a:ext>
            </a:extLst>
          </p:cNvPr>
          <p:cNvSpPr txBox="1"/>
          <p:nvPr/>
        </p:nvSpPr>
        <p:spPr>
          <a:xfrm>
            <a:off x="276355" y="6079484"/>
            <a:ext cx="2359464" cy="369332"/>
          </a:xfrm>
          <a:prstGeom prst="rect">
            <a:avLst/>
          </a:prstGeom>
          <a:noFill/>
        </p:spPr>
        <p:txBody>
          <a:bodyPr wrap="square" rtlCol="0">
            <a:spAutoFit/>
          </a:bodyPr>
          <a:lstStyle/>
          <a:p>
            <a:pPr algn="ctr"/>
            <a:r>
              <a:rPr lang="en-US" dirty="0" err="1">
                <a:latin typeface="Bahnschrift" panose="020B0502040204020203" pitchFamily="34" charset="0"/>
              </a:rPr>
              <a:t>Supervivencia</a:t>
            </a:r>
            <a:endParaRPr lang="en-US" dirty="0">
              <a:latin typeface="Bahnschrift" panose="020B0502040204020203" pitchFamily="34" charset="0"/>
            </a:endParaRPr>
          </a:p>
        </p:txBody>
      </p:sp>
      <p:sp>
        <p:nvSpPr>
          <p:cNvPr id="124" name="TextBox 123">
            <a:extLst>
              <a:ext uri="{FF2B5EF4-FFF2-40B4-BE49-F238E27FC236}">
                <a16:creationId xmlns:a16="http://schemas.microsoft.com/office/drawing/2014/main" id="{B2187F02-20C3-49D0-3503-14886C403A58}"/>
              </a:ext>
            </a:extLst>
          </p:cNvPr>
          <p:cNvSpPr txBox="1"/>
          <p:nvPr/>
        </p:nvSpPr>
        <p:spPr>
          <a:xfrm>
            <a:off x="3871474" y="6079484"/>
            <a:ext cx="2359464" cy="369332"/>
          </a:xfrm>
          <a:prstGeom prst="rect">
            <a:avLst/>
          </a:prstGeom>
          <a:noFill/>
        </p:spPr>
        <p:txBody>
          <a:bodyPr wrap="square" rtlCol="0">
            <a:spAutoFit/>
          </a:bodyPr>
          <a:lstStyle/>
          <a:p>
            <a:pPr algn="ctr"/>
            <a:r>
              <a:rPr lang="en-US" dirty="0">
                <a:latin typeface="Bahnschrift" panose="020B0502040204020203" pitchFamily="34" charset="0"/>
              </a:rPr>
              <a:t>Salud</a:t>
            </a:r>
          </a:p>
        </p:txBody>
      </p:sp>
      <p:cxnSp>
        <p:nvCxnSpPr>
          <p:cNvPr id="127" name="Straight Connector 126">
            <a:extLst>
              <a:ext uri="{FF2B5EF4-FFF2-40B4-BE49-F238E27FC236}">
                <a16:creationId xmlns:a16="http://schemas.microsoft.com/office/drawing/2014/main" id="{64E794A4-4F9D-A2E8-61B4-7D0C551341C3}"/>
              </a:ext>
            </a:extLst>
          </p:cNvPr>
          <p:cNvCxnSpPr/>
          <p:nvPr/>
        </p:nvCxnSpPr>
        <p:spPr>
          <a:xfrm>
            <a:off x="3302220" y="6448816"/>
            <a:ext cx="3444240" cy="0"/>
          </a:xfrm>
          <a:prstGeom prst="line">
            <a:avLst/>
          </a:prstGeom>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25C33DA1-8475-0736-0320-83009D530AD6}"/>
              </a:ext>
            </a:extLst>
          </p:cNvPr>
          <p:cNvSpPr txBox="1"/>
          <p:nvPr/>
        </p:nvSpPr>
        <p:spPr>
          <a:xfrm>
            <a:off x="8352034" y="6079484"/>
            <a:ext cx="2359464" cy="369332"/>
          </a:xfrm>
          <a:prstGeom prst="rect">
            <a:avLst/>
          </a:prstGeom>
          <a:noFill/>
        </p:spPr>
        <p:txBody>
          <a:bodyPr wrap="square" rtlCol="0">
            <a:spAutoFit/>
          </a:bodyPr>
          <a:lstStyle/>
          <a:p>
            <a:pPr algn="ctr"/>
            <a:r>
              <a:rPr lang="en-US" dirty="0" err="1">
                <a:latin typeface="Bahnschrift" panose="020B0502040204020203" pitchFamily="34" charset="0"/>
              </a:rPr>
              <a:t>Escolaridad</a:t>
            </a:r>
            <a:endParaRPr lang="en-US" dirty="0">
              <a:latin typeface="Bahnschrift" panose="020B0502040204020203" pitchFamily="34" charset="0"/>
            </a:endParaRPr>
          </a:p>
        </p:txBody>
      </p:sp>
      <p:cxnSp>
        <p:nvCxnSpPr>
          <p:cNvPr id="131" name="Straight Connector 130">
            <a:extLst>
              <a:ext uri="{FF2B5EF4-FFF2-40B4-BE49-F238E27FC236}">
                <a16:creationId xmlns:a16="http://schemas.microsoft.com/office/drawing/2014/main" id="{2B70DA66-318D-D8A7-FB85-F3D1DAF9D788}"/>
              </a:ext>
            </a:extLst>
          </p:cNvPr>
          <p:cNvCxnSpPr/>
          <p:nvPr/>
        </p:nvCxnSpPr>
        <p:spPr>
          <a:xfrm>
            <a:off x="7782780" y="6448816"/>
            <a:ext cx="34442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D1EBDB60-1576-9DF0-BBA4-3FCE67C59613}"/>
              </a:ext>
            </a:extLst>
          </p:cNvPr>
          <p:cNvCxnSpPr>
            <a:cxnSpLocks/>
          </p:cNvCxnSpPr>
          <p:nvPr/>
        </p:nvCxnSpPr>
        <p:spPr>
          <a:xfrm>
            <a:off x="553515" y="6448816"/>
            <a:ext cx="1805143" cy="79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294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500"/>
                                        <p:tgtEl>
                                          <p:spTgt spid="124"/>
                                        </p:tgtEl>
                                      </p:cBhvr>
                                    </p:animEffect>
                                  </p:childTnLst>
                                </p:cTn>
                              </p:par>
                              <p:par>
                                <p:cTn id="30" presetID="10" presetClass="entr" presetSubtype="0" fill="hold"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500"/>
                                        <p:tgtEl>
                                          <p:spTgt spid="130"/>
                                        </p:tgtEl>
                                      </p:cBhvr>
                                    </p:animEffect>
                                  </p:childTnLst>
                                </p:cTn>
                              </p:par>
                              <p:par>
                                <p:cTn id="66" presetID="10" presetClass="entr" presetSubtype="0" fill="hold"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500"/>
                                        <p:tgtEl>
                                          <p:spTgt spid="1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nodeType="with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fade">
                                      <p:cBhvr>
                                        <p:cTn id="82" dur="500"/>
                                        <p:tgtEl>
                                          <p:spTgt spid="1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500"/>
                                        <p:tgtEl>
                                          <p:spTgt spid="6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fade">
                                      <p:cBhvr>
                                        <p:cTn id="93" dur="500"/>
                                        <p:tgtEl>
                                          <p:spTgt spid="98"/>
                                        </p:tgtEl>
                                      </p:cBhvr>
                                    </p:animEffect>
                                  </p:childTnLst>
                                </p:cTn>
                              </p:par>
                              <p:par>
                                <p:cTn id="94" presetID="10" presetClass="entr" presetSubtype="0" fill="hold" nodeType="with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86" grpId="0"/>
      <p:bldP spid="89" grpId="0"/>
      <p:bldP spid="92" grpId="0"/>
      <p:bldP spid="95" grpId="0"/>
      <p:bldP spid="98" grpId="0"/>
      <p:bldP spid="123" grpId="0"/>
      <p:bldP spid="124" grpId="0"/>
      <p:bldP spid="1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0A04D0A-B02B-E80C-8762-B3B8F60F0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85" y="710394"/>
            <a:ext cx="8229600" cy="6056802"/>
          </a:xfrm>
          <a:prstGeom prst="rect">
            <a:avLst/>
          </a:prstGeom>
        </p:spPr>
      </p:pic>
      <p:sp>
        <p:nvSpPr>
          <p:cNvPr id="9" name="Title 8">
            <a:extLst>
              <a:ext uri="{FF2B5EF4-FFF2-40B4-BE49-F238E27FC236}">
                <a16:creationId xmlns:a16="http://schemas.microsoft.com/office/drawing/2014/main" id="{8AB9530E-E721-377E-2047-D22AA3291684}"/>
              </a:ext>
            </a:extLst>
          </p:cNvPr>
          <p:cNvSpPr>
            <a:spLocks noGrp="1"/>
          </p:cNvSpPr>
          <p:nvPr>
            <p:ph type="title"/>
          </p:nvPr>
        </p:nvSpPr>
        <p:spPr>
          <a:xfrm>
            <a:off x="1564336" y="208382"/>
            <a:ext cx="9103664" cy="801198"/>
          </a:xfrm>
        </p:spPr>
        <p:txBody>
          <a:bodyPr/>
          <a:lstStyle/>
          <a:p>
            <a:r>
              <a:rPr lang="es-ES" dirty="0">
                <a:solidFill>
                  <a:srgbClr val="053976"/>
                </a:solidFill>
                <a:latin typeface="Bahnschrift" panose="020B0502040204020203" pitchFamily="34" charset="0"/>
              </a:rPr>
              <a:t>Estimaciones provinciales ICH 2019</a:t>
            </a:r>
            <a:endParaRPr lang="en-US" dirty="0">
              <a:latin typeface="Bahnschrift" panose="020B0502040204020203" pitchFamily="34" charset="0"/>
            </a:endParaRPr>
          </a:p>
        </p:txBody>
      </p:sp>
      <p:sp>
        <p:nvSpPr>
          <p:cNvPr id="10" name="Text Box 27">
            <a:extLst>
              <a:ext uri="{FF2B5EF4-FFF2-40B4-BE49-F238E27FC236}">
                <a16:creationId xmlns:a16="http://schemas.microsoft.com/office/drawing/2014/main" id="{721E1AB8-458D-506D-64FE-411F1269AAAE}"/>
              </a:ext>
            </a:extLst>
          </p:cNvPr>
          <p:cNvSpPr txBox="1"/>
          <p:nvPr/>
        </p:nvSpPr>
        <p:spPr>
          <a:xfrm>
            <a:off x="4264106" y="6539230"/>
            <a:ext cx="7815830" cy="432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6000"/>
              </a:lnSpc>
              <a:spcAft>
                <a:spcPts val="800"/>
              </a:spcAft>
            </a:pPr>
            <a:r>
              <a:rPr lang="es-ES" sz="10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Fuente: Elaboración de los autores.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09F493A-91A9-E6B1-335E-FC77CCC35A63}"/>
              </a:ext>
            </a:extLst>
          </p:cNvPr>
          <p:cNvSpPr txBox="1"/>
          <p:nvPr/>
        </p:nvSpPr>
        <p:spPr>
          <a:xfrm>
            <a:off x="8561786" y="1602396"/>
            <a:ext cx="3970117" cy="769441"/>
          </a:xfrm>
          <a:prstGeom prst="rect">
            <a:avLst/>
          </a:prstGeom>
          <a:noFill/>
        </p:spPr>
        <p:txBody>
          <a:bodyPr wrap="square" rtlCol="0">
            <a:spAutoFit/>
          </a:bodyPr>
          <a:lstStyle/>
          <a:p>
            <a:r>
              <a:rPr lang="en-US" sz="4400" b="1" dirty="0">
                <a:solidFill>
                  <a:schemeClr val="bg1"/>
                </a:solidFill>
                <a:highlight>
                  <a:srgbClr val="008080"/>
                </a:highlight>
              </a:rPr>
              <a:t>0.517</a:t>
            </a:r>
            <a:endParaRPr lang="en-US" b="1" dirty="0"/>
          </a:p>
        </p:txBody>
      </p:sp>
      <p:sp>
        <p:nvSpPr>
          <p:cNvPr id="14" name="TextBox 13">
            <a:extLst>
              <a:ext uri="{FF2B5EF4-FFF2-40B4-BE49-F238E27FC236}">
                <a16:creationId xmlns:a16="http://schemas.microsoft.com/office/drawing/2014/main" id="{A8833645-A9CA-EE9B-1A77-8C5866C7B2AC}"/>
              </a:ext>
            </a:extLst>
          </p:cNvPr>
          <p:cNvSpPr txBox="1"/>
          <p:nvPr/>
        </p:nvSpPr>
        <p:spPr>
          <a:xfrm>
            <a:off x="8561786" y="3128738"/>
            <a:ext cx="3970117" cy="769441"/>
          </a:xfrm>
          <a:prstGeom prst="rect">
            <a:avLst/>
          </a:prstGeom>
          <a:noFill/>
        </p:spPr>
        <p:txBody>
          <a:bodyPr wrap="square" rtlCol="0">
            <a:spAutoFit/>
          </a:bodyPr>
          <a:lstStyle/>
          <a:p>
            <a:r>
              <a:rPr lang="en-US" sz="4400" b="1" dirty="0">
                <a:solidFill>
                  <a:schemeClr val="bg1"/>
                </a:solidFill>
                <a:highlight>
                  <a:srgbClr val="008080"/>
                </a:highlight>
              </a:rPr>
              <a:t>0.582</a:t>
            </a:r>
            <a:endParaRPr lang="en-US" b="1" dirty="0"/>
          </a:p>
        </p:txBody>
      </p:sp>
      <p:sp>
        <p:nvSpPr>
          <p:cNvPr id="15" name="TextBox 14">
            <a:extLst>
              <a:ext uri="{FF2B5EF4-FFF2-40B4-BE49-F238E27FC236}">
                <a16:creationId xmlns:a16="http://schemas.microsoft.com/office/drawing/2014/main" id="{B88348ED-7AB2-F63F-E8CF-A26CDC4A52BF}"/>
              </a:ext>
            </a:extLst>
          </p:cNvPr>
          <p:cNvSpPr txBox="1"/>
          <p:nvPr/>
        </p:nvSpPr>
        <p:spPr>
          <a:xfrm>
            <a:off x="8561785" y="4806811"/>
            <a:ext cx="3970117" cy="769441"/>
          </a:xfrm>
          <a:prstGeom prst="rect">
            <a:avLst/>
          </a:prstGeom>
          <a:noFill/>
        </p:spPr>
        <p:txBody>
          <a:bodyPr wrap="square" rtlCol="0">
            <a:spAutoFit/>
          </a:bodyPr>
          <a:lstStyle/>
          <a:p>
            <a:r>
              <a:rPr lang="en-US" sz="4400" b="1" dirty="0">
                <a:solidFill>
                  <a:schemeClr val="bg1"/>
                </a:solidFill>
                <a:highlight>
                  <a:srgbClr val="008080"/>
                </a:highlight>
              </a:rPr>
              <a:t>0.463</a:t>
            </a:r>
            <a:endParaRPr lang="en-US" b="1" dirty="0"/>
          </a:p>
        </p:txBody>
      </p:sp>
      <p:sp>
        <p:nvSpPr>
          <p:cNvPr id="16" name="Inhaltsplatzhalter 4">
            <a:extLst>
              <a:ext uri="{FF2B5EF4-FFF2-40B4-BE49-F238E27FC236}">
                <a16:creationId xmlns:a16="http://schemas.microsoft.com/office/drawing/2014/main" id="{E3DF7907-73CD-5462-3B35-2A2C67AF5B5A}"/>
              </a:ext>
            </a:extLst>
          </p:cNvPr>
          <p:cNvSpPr txBox="1">
            <a:spLocks/>
          </p:cNvSpPr>
          <p:nvPr/>
        </p:nvSpPr>
        <p:spPr>
          <a:xfrm>
            <a:off x="8674789" y="2397423"/>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Media Nacional</a:t>
            </a:r>
            <a:endParaRPr lang="es-419" sz="1200" dirty="0">
              <a:solidFill>
                <a:schemeClr val="tx2"/>
              </a:solidFill>
              <a:latin typeface="Bahnschrift" panose="020B0502040204020203" pitchFamily="34" charset="0"/>
            </a:endParaRPr>
          </a:p>
        </p:txBody>
      </p:sp>
      <p:sp>
        <p:nvSpPr>
          <p:cNvPr id="17" name="Inhaltsplatzhalter 4">
            <a:extLst>
              <a:ext uri="{FF2B5EF4-FFF2-40B4-BE49-F238E27FC236}">
                <a16:creationId xmlns:a16="http://schemas.microsoft.com/office/drawing/2014/main" id="{EA270788-3CBF-8CA6-9A51-72F30C13AC03}"/>
              </a:ext>
            </a:extLst>
          </p:cNvPr>
          <p:cNvSpPr txBox="1">
            <a:spLocks/>
          </p:cNvSpPr>
          <p:nvPr/>
        </p:nvSpPr>
        <p:spPr>
          <a:xfrm>
            <a:off x="8674789" y="3936996"/>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Top 1: Distrito Nacional</a:t>
            </a:r>
            <a:endParaRPr lang="es-419" sz="1200" dirty="0">
              <a:solidFill>
                <a:schemeClr val="tx2"/>
              </a:solidFill>
              <a:latin typeface="Bahnschrift" panose="020B0502040204020203" pitchFamily="34" charset="0"/>
            </a:endParaRPr>
          </a:p>
        </p:txBody>
      </p:sp>
      <p:sp>
        <p:nvSpPr>
          <p:cNvPr id="18" name="Inhaltsplatzhalter 4">
            <a:extLst>
              <a:ext uri="{FF2B5EF4-FFF2-40B4-BE49-F238E27FC236}">
                <a16:creationId xmlns:a16="http://schemas.microsoft.com/office/drawing/2014/main" id="{F57A08B9-FA10-49C0-6AB9-1D0059C7C432}"/>
              </a:ext>
            </a:extLst>
          </p:cNvPr>
          <p:cNvSpPr txBox="1">
            <a:spLocks/>
          </p:cNvSpPr>
          <p:nvPr/>
        </p:nvSpPr>
        <p:spPr>
          <a:xfrm>
            <a:off x="8674789" y="5659729"/>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Top 32: Pedernales</a:t>
            </a:r>
            <a:endParaRPr lang="es-419" sz="1200" dirty="0">
              <a:solidFill>
                <a:schemeClr val="tx2"/>
              </a:solidFill>
              <a:latin typeface="Bahnschrift" panose="020B0502040204020203" pitchFamily="34" charset="0"/>
            </a:endParaRPr>
          </a:p>
        </p:txBody>
      </p:sp>
      <p:sp>
        <p:nvSpPr>
          <p:cNvPr id="6" name="Rectangle 5">
            <a:extLst>
              <a:ext uri="{FF2B5EF4-FFF2-40B4-BE49-F238E27FC236}">
                <a16:creationId xmlns:a16="http://schemas.microsoft.com/office/drawing/2014/main" id="{09BED35A-D8EB-02EB-1446-EA7BDE1DF3A3}"/>
              </a:ext>
            </a:extLst>
          </p:cNvPr>
          <p:cNvSpPr/>
          <p:nvPr/>
        </p:nvSpPr>
        <p:spPr>
          <a:xfrm>
            <a:off x="4890008" y="5607162"/>
            <a:ext cx="966087" cy="9612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ap&#10;&#10;Description automatically generated">
            <a:extLst>
              <a:ext uri="{FF2B5EF4-FFF2-40B4-BE49-F238E27FC236}">
                <a16:creationId xmlns:a16="http://schemas.microsoft.com/office/drawing/2014/main" id="{46D8D6B7-03BE-BAF3-E259-0D24A49268A2}"/>
              </a:ext>
            </a:extLst>
          </p:cNvPr>
          <p:cNvPicPr>
            <a:picLocks noChangeAspect="1"/>
          </p:cNvPicPr>
          <p:nvPr/>
        </p:nvPicPr>
        <p:blipFill>
          <a:blip r:embed="rId3" cstate="print">
            <a:extLst>
              <a:ext uri="{28A0092B-C50C-407E-A947-70E740481C1C}">
                <a14:useLocalDpi xmlns:a14="http://schemas.microsoft.com/office/drawing/2010/main" val="0"/>
              </a:ext>
            </a:extLst>
          </a:blip>
          <a:srcRect l="55039" t="83827" r="1040" b="12977"/>
          <a:stretch/>
        </p:blipFill>
        <p:spPr>
          <a:xfrm>
            <a:off x="4857625" y="5604618"/>
            <a:ext cx="3614571" cy="193610"/>
          </a:xfrm>
          <a:prstGeom prst="rect">
            <a:avLst/>
          </a:prstGeom>
        </p:spPr>
      </p:pic>
      <p:pic>
        <p:nvPicPr>
          <p:cNvPr id="3" name="Picture 2" descr="Map&#10;&#10;Description automatically generated">
            <a:extLst>
              <a:ext uri="{FF2B5EF4-FFF2-40B4-BE49-F238E27FC236}">
                <a16:creationId xmlns:a16="http://schemas.microsoft.com/office/drawing/2014/main" id="{36021C30-0996-8406-56EB-017BF8E7BAD2}"/>
              </a:ext>
            </a:extLst>
          </p:cNvPr>
          <p:cNvPicPr>
            <a:picLocks noChangeAspect="1"/>
          </p:cNvPicPr>
          <p:nvPr/>
        </p:nvPicPr>
        <p:blipFill>
          <a:blip r:embed="rId3" cstate="print">
            <a:extLst>
              <a:ext uri="{28A0092B-C50C-407E-A947-70E740481C1C}">
                <a14:useLocalDpi xmlns:a14="http://schemas.microsoft.com/office/drawing/2010/main" val="0"/>
              </a:ext>
            </a:extLst>
          </a:blip>
          <a:srcRect l="55089" t="90078" r="31277" b="1"/>
          <a:stretch/>
        </p:blipFill>
        <p:spPr>
          <a:xfrm>
            <a:off x="4857624" y="5787356"/>
            <a:ext cx="1122077" cy="600888"/>
          </a:xfrm>
          <a:prstGeom prst="rect">
            <a:avLst/>
          </a:prstGeom>
        </p:spPr>
      </p:pic>
    </p:spTree>
    <p:extLst>
      <p:ext uri="{BB962C8B-B14F-4D97-AF65-F5344CB8AC3E}">
        <p14:creationId xmlns:p14="http://schemas.microsoft.com/office/powerpoint/2010/main" val="214737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D4A48-A900-F5B4-4E93-D317615A7DCD}"/>
              </a:ext>
            </a:extLst>
          </p:cNvPr>
          <p:cNvSpPr txBox="1"/>
          <p:nvPr/>
        </p:nvSpPr>
        <p:spPr>
          <a:xfrm>
            <a:off x="1361783" y="1541436"/>
            <a:ext cx="3970117" cy="769441"/>
          </a:xfrm>
          <a:prstGeom prst="rect">
            <a:avLst/>
          </a:prstGeom>
          <a:noFill/>
        </p:spPr>
        <p:txBody>
          <a:bodyPr wrap="square" rtlCol="0">
            <a:spAutoFit/>
          </a:bodyPr>
          <a:lstStyle/>
          <a:p>
            <a:r>
              <a:rPr lang="en-US" sz="4400" b="1" dirty="0">
                <a:solidFill>
                  <a:schemeClr val="bg1"/>
                </a:solidFill>
                <a:highlight>
                  <a:srgbClr val="008080"/>
                </a:highlight>
              </a:rPr>
              <a:t>0.544</a:t>
            </a:r>
            <a:endParaRPr lang="en-US" b="1" dirty="0"/>
          </a:p>
        </p:txBody>
      </p:sp>
      <p:sp>
        <p:nvSpPr>
          <p:cNvPr id="5" name="Inhaltsplatzhalter 4">
            <a:extLst>
              <a:ext uri="{FF2B5EF4-FFF2-40B4-BE49-F238E27FC236}">
                <a16:creationId xmlns:a16="http://schemas.microsoft.com/office/drawing/2014/main" id="{4D5FE008-D320-0360-7B47-5CF4486202C4}"/>
              </a:ext>
            </a:extLst>
          </p:cNvPr>
          <p:cNvSpPr txBox="1">
            <a:spLocks/>
          </p:cNvSpPr>
          <p:nvPr/>
        </p:nvSpPr>
        <p:spPr>
          <a:xfrm>
            <a:off x="2904806" y="187999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Ozama</a:t>
            </a:r>
            <a:endParaRPr lang="es-419" sz="1800" dirty="0">
              <a:solidFill>
                <a:schemeClr val="tx2"/>
              </a:solidFill>
              <a:latin typeface="Bahnschrift" panose="020B0502040204020203" pitchFamily="34" charset="0"/>
            </a:endParaRPr>
          </a:p>
        </p:txBody>
      </p:sp>
      <p:sp>
        <p:nvSpPr>
          <p:cNvPr id="6" name="TextBox 5">
            <a:extLst>
              <a:ext uri="{FF2B5EF4-FFF2-40B4-BE49-F238E27FC236}">
                <a16:creationId xmlns:a16="http://schemas.microsoft.com/office/drawing/2014/main" id="{D42307F5-65F0-C0A2-3881-EA527EA090B7}"/>
              </a:ext>
            </a:extLst>
          </p:cNvPr>
          <p:cNvSpPr txBox="1"/>
          <p:nvPr/>
        </p:nvSpPr>
        <p:spPr>
          <a:xfrm>
            <a:off x="1361783" y="2547276"/>
            <a:ext cx="3970117" cy="769441"/>
          </a:xfrm>
          <a:prstGeom prst="rect">
            <a:avLst/>
          </a:prstGeom>
          <a:noFill/>
        </p:spPr>
        <p:txBody>
          <a:bodyPr wrap="square" rtlCol="0">
            <a:spAutoFit/>
          </a:bodyPr>
          <a:lstStyle/>
          <a:p>
            <a:r>
              <a:rPr lang="en-US" sz="4400" b="1" dirty="0">
                <a:solidFill>
                  <a:schemeClr val="bg1"/>
                </a:solidFill>
                <a:highlight>
                  <a:srgbClr val="008080"/>
                </a:highlight>
              </a:rPr>
              <a:t>0.542</a:t>
            </a:r>
            <a:endParaRPr lang="en-US" b="1" dirty="0"/>
          </a:p>
        </p:txBody>
      </p:sp>
      <p:sp>
        <p:nvSpPr>
          <p:cNvPr id="7" name="Inhaltsplatzhalter 4">
            <a:extLst>
              <a:ext uri="{FF2B5EF4-FFF2-40B4-BE49-F238E27FC236}">
                <a16:creationId xmlns:a16="http://schemas.microsoft.com/office/drawing/2014/main" id="{ECB06FE9-3393-8BE5-9F0B-D2505884B29D}"/>
              </a:ext>
            </a:extLst>
          </p:cNvPr>
          <p:cNvSpPr txBox="1">
            <a:spLocks/>
          </p:cNvSpPr>
          <p:nvPr/>
        </p:nvSpPr>
        <p:spPr>
          <a:xfrm>
            <a:off x="2904806" y="288583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err="1">
                <a:solidFill>
                  <a:schemeClr val="tx2"/>
                </a:solidFill>
                <a:latin typeface="Bahnschrift" panose="020B0502040204020203" pitchFamily="34" charset="0"/>
              </a:rPr>
              <a:t>Higuamo</a:t>
            </a:r>
            <a:endParaRPr lang="es-419" sz="1800" dirty="0">
              <a:solidFill>
                <a:schemeClr val="tx2"/>
              </a:solidFill>
              <a:latin typeface="Bahnschrift" panose="020B0502040204020203" pitchFamily="34" charset="0"/>
            </a:endParaRPr>
          </a:p>
        </p:txBody>
      </p:sp>
      <p:sp>
        <p:nvSpPr>
          <p:cNvPr id="8" name="TextBox 7">
            <a:extLst>
              <a:ext uri="{FF2B5EF4-FFF2-40B4-BE49-F238E27FC236}">
                <a16:creationId xmlns:a16="http://schemas.microsoft.com/office/drawing/2014/main" id="{26302C6F-8BAE-7E5C-E145-204FCF46A1A0}"/>
              </a:ext>
            </a:extLst>
          </p:cNvPr>
          <p:cNvSpPr txBox="1"/>
          <p:nvPr/>
        </p:nvSpPr>
        <p:spPr>
          <a:xfrm>
            <a:off x="1361783" y="3553116"/>
            <a:ext cx="3970117" cy="769441"/>
          </a:xfrm>
          <a:prstGeom prst="rect">
            <a:avLst/>
          </a:prstGeom>
          <a:noFill/>
        </p:spPr>
        <p:txBody>
          <a:bodyPr wrap="square" rtlCol="0">
            <a:spAutoFit/>
          </a:bodyPr>
          <a:lstStyle/>
          <a:p>
            <a:r>
              <a:rPr lang="en-US" sz="4400" b="1" dirty="0">
                <a:solidFill>
                  <a:schemeClr val="bg1"/>
                </a:solidFill>
                <a:highlight>
                  <a:srgbClr val="008080"/>
                </a:highlight>
              </a:rPr>
              <a:t>0.529</a:t>
            </a:r>
            <a:endParaRPr lang="en-US" b="1" dirty="0"/>
          </a:p>
        </p:txBody>
      </p:sp>
      <p:sp>
        <p:nvSpPr>
          <p:cNvPr id="9" name="Inhaltsplatzhalter 4">
            <a:extLst>
              <a:ext uri="{FF2B5EF4-FFF2-40B4-BE49-F238E27FC236}">
                <a16:creationId xmlns:a16="http://schemas.microsoft.com/office/drawing/2014/main" id="{7C110FD2-C866-99D8-FA09-7E319BF6558A}"/>
              </a:ext>
            </a:extLst>
          </p:cNvPr>
          <p:cNvSpPr txBox="1">
            <a:spLocks/>
          </p:cNvSpPr>
          <p:nvPr/>
        </p:nvSpPr>
        <p:spPr>
          <a:xfrm>
            <a:off x="2904806" y="389167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err="1">
                <a:solidFill>
                  <a:schemeClr val="tx2"/>
                </a:solidFill>
                <a:latin typeface="Bahnschrift" panose="020B0502040204020203" pitchFamily="34" charset="0"/>
              </a:rPr>
              <a:t>Valdesia</a:t>
            </a:r>
            <a:endParaRPr lang="es-419" sz="1800" dirty="0">
              <a:solidFill>
                <a:schemeClr val="tx2"/>
              </a:solidFill>
              <a:latin typeface="Bahnschrift" panose="020B0502040204020203" pitchFamily="34" charset="0"/>
            </a:endParaRPr>
          </a:p>
        </p:txBody>
      </p:sp>
      <p:sp>
        <p:nvSpPr>
          <p:cNvPr id="10" name="TextBox 9">
            <a:extLst>
              <a:ext uri="{FF2B5EF4-FFF2-40B4-BE49-F238E27FC236}">
                <a16:creationId xmlns:a16="http://schemas.microsoft.com/office/drawing/2014/main" id="{89B82330-E3DA-8859-6092-58AEA0FE483F}"/>
              </a:ext>
            </a:extLst>
          </p:cNvPr>
          <p:cNvSpPr txBox="1"/>
          <p:nvPr/>
        </p:nvSpPr>
        <p:spPr>
          <a:xfrm>
            <a:off x="1361783" y="4558956"/>
            <a:ext cx="3970117" cy="769441"/>
          </a:xfrm>
          <a:prstGeom prst="rect">
            <a:avLst/>
          </a:prstGeom>
          <a:noFill/>
        </p:spPr>
        <p:txBody>
          <a:bodyPr wrap="square" rtlCol="0">
            <a:spAutoFit/>
          </a:bodyPr>
          <a:lstStyle/>
          <a:p>
            <a:r>
              <a:rPr lang="en-US" sz="4400" b="1" dirty="0">
                <a:solidFill>
                  <a:schemeClr val="bg1"/>
                </a:solidFill>
                <a:highlight>
                  <a:srgbClr val="008080"/>
                </a:highlight>
              </a:rPr>
              <a:t>0.521</a:t>
            </a:r>
            <a:endParaRPr lang="en-US" b="1" dirty="0"/>
          </a:p>
        </p:txBody>
      </p:sp>
      <p:sp>
        <p:nvSpPr>
          <p:cNvPr id="11" name="Inhaltsplatzhalter 4">
            <a:extLst>
              <a:ext uri="{FF2B5EF4-FFF2-40B4-BE49-F238E27FC236}">
                <a16:creationId xmlns:a16="http://schemas.microsoft.com/office/drawing/2014/main" id="{04FAE0F6-3931-77B9-8261-C12E50FC1E7F}"/>
              </a:ext>
            </a:extLst>
          </p:cNvPr>
          <p:cNvSpPr txBox="1">
            <a:spLocks/>
          </p:cNvSpPr>
          <p:nvPr/>
        </p:nvSpPr>
        <p:spPr>
          <a:xfrm>
            <a:off x="2904806" y="489751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Yuma</a:t>
            </a:r>
            <a:endParaRPr lang="es-419" sz="1800" dirty="0">
              <a:solidFill>
                <a:schemeClr val="tx2"/>
              </a:solidFill>
              <a:latin typeface="Bahnschrift" panose="020B0502040204020203" pitchFamily="34" charset="0"/>
            </a:endParaRPr>
          </a:p>
        </p:txBody>
      </p:sp>
      <p:sp>
        <p:nvSpPr>
          <p:cNvPr id="12" name="TextBox 11">
            <a:extLst>
              <a:ext uri="{FF2B5EF4-FFF2-40B4-BE49-F238E27FC236}">
                <a16:creationId xmlns:a16="http://schemas.microsoft.com/office/drawing/2014/main" id="{C0633D31-89E6-09E7-154E-11089EDB868B}"/>
              </a:ext>
            </a:extLst>
          </p:cNvPr>
          <p:cNvSpPr txBox="1"/>
          <p:nvPr/>
        </p:nvSpPr>
        <p:spPr>
          <a:xfrm>
            <a:off x="1361783" y="5564796"/>
            <a:ext cx="3970117" cy="769441"/>
          </a:xfrm>
          <a:prstGeom prst="rect">
            <a:avLst/>
          </a:prstGeom>
          <a:noFill/>
        </p:spPr>
        <p:txBody>
          <a:bodyPr wrap="square" rtlCol="0">
            <a:spAutoFit/>
          </a:bodyPr>
          <a:lstStyle/>
          <a:p>
            <a:r>
              <a:rPr lang="en-US" sz="4400" b="1" dirty="0">
                <a:solidFill>
                  <a:schemeClr val="bg1"/>
                </a:solidFill>
                <a:highlight>
                  <a:srgbClr val="008080"/>
                </a:highlight>
              </a:rPr>
              <a:t>0.517</a:t>
            </a:r>
            <a:endParaRPr lang="en-US" b="1" dirty="0"/>
          </a:p>
        </p:txBody>
      </p:sp>
      <p:sp>
        <p:nvSpPr>
          <p:cNvPr id="13" name="Inhaltsplatzhalter 4">
            <a:extLst>
              <a:ext uri="{FF2B5EF4-FFF2-40B4-BE49-F238E27FC236}">
                <a16:creationId xmlns:a16="http://schemas.microsoft.com/office/drawing/2014/main" id="{D69D757B-5035-579D-900F-3A25053961F8}"/>
              </a:ext>
            </a:extLst>
          </p:cNvPr>
          <p:cNvSpPr txBox="1">
            <a:spLocks/>
          </p:cNvSpPr>
          <p:nvPr/>
        </p:nvSpPr>
        <p:spPr>
          <a:xfrm>
            <a:off x="2904806" y="590335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Cibao Sur</a:t>
            </a:r>
            <a:endParaRPr lang="es-419" sz="1800" dirty="0">
              <a:solidFill>
                <a:schemeClr val="tx2"/>
              </a:solidFill>
              <a:latin typeface="Bahnschrift" panose="020B0502040204020203" pitchFamily="34" charset="0"/>
            </a:endParaRPr>
          </a:p>
        </p:txBody>
      </p:sp>
      <p:sp>
        <p:nvSpPr>
          <p:cNvPr id="33" name="TextBox 32">
            <a:extLst>
              <a:ext uri="{FF2B5EF4-FFF2-40B4-BE49-F238E27FC236}">
                <a16:creationId xmlns:a16="http://schemas.microsoft.com/office/drawing/2014/main" id="{4AFA88CA-76D0-8720-7A84-9298F83757EC}"/>
              </a:ext>
            </a:extLst>
          </p:cNvPr>
          <p:cNvSpPr txBox="1"/>
          <p:nvPr/>
        </p:nvSpPr>
        <p:spPr>
          <a:xfrm>
            <a:off x="608109" y="1796458"/>
            <a:ext cx="753671" cy="523220"/>
          </a:xfrm>
          <a:prstGeom prst="rect">
            <a:avLst/>
          </a:prstGeom>
          <a:noFill/>
        </p:spPr>
        <p:txBody>
          <a:bodyPr wrap="square" rtlCol="0">
            <a:spAutoFit/>
          </a:bodyPr>
          <a:lstStyle/>
          <a:p>
            <a:r>
              <a:rPr lang="en-US" sz="2800" dirty="0">
                <a:latin typeface="Bahnschrift" panose="020B0502040204020203" pitchFamily="34" charset="0"/>
              </a:rPr>
              <a:t>#1</a:t>
            </a:r>
          </a:p>
        </p:txBody>
      </p:sp>
      <p:sp>
        <p:nvSpPr>
          <p:cNvPr id="34" name="TextBox 33">
            <a:extLst>
              <a:ext uri="{FF2B5EF4-FFF2-40B4-BE49-F238E27FC236}">
                <a16:creationId xmlns:a16="http://schemas.microsoft.com/office/drawing/2014/main" id="{386ABA32-E568-0754-7902-F9765A4BAEF0}"/>
              </a:ext>
            </a:extLst>
          </p:cNvPr>
          <p:cNvSpPr txBox="1"/>
          <p:nvPr/>
        </p:nvSpPr>
        <p:spPr>
          <a:xfrm>
            <a:off x="608109" y="2790427"/>
            <a:ext cx="753671" cy="523220"/>
          </a:xfrm>
          <a:prstGeom prst="rect">
            <a:avLst/>
          </a:prstGeom>
          <a:noFill/>
        </p:spPr>
        <p:txBody>
          <a:bodyPr wrap="square" rtlCol="0">
            <a:spAutoFit/>
          </a:bodyPr>
          <a:lstStyle/>
          <a:p>
            <a:r>
              <a:rPr lang="en-US" sz="2800" dirty="0">
                <a:latin typeface="Bahnschrift" panose="020B0502040204020203" pitchFamily="34" charset="0"/>
              </a:rPr>
              <a:t>#2</a:t>
            </a:r>
          </a:p>
        </p:txBody>
      </p:sp>
      <p:sp>
        <p:nvSpPr>
          <p:cNvPr id="35" name="TextBox 34">
            <a:extLst>
              <a:ext uri="{FF2B5EF4-FFF2-40B4-BE49-F238E27FC236}">
                <a16:creationId xmlns:a16="http://schemas.microsoft.com/office/drawing/2014/main" id="{D63944FF-6845-A3A2-DC06-E64F366E34B0}"/>
              </a:ext>
            </a:extLst>
          </p:cNvPr>
          <p:cNvSpPr txBox="1"/>
          <p:nvPr/>
        </p:nvSpPr>
        <p:spPr>
          <a:xfrm>
            <a:off x="608108" y="3796538"/>
            <a:ext cx="753671" cy="523220"/>
          </a:xfrm>
          <a:prstGeom prst="rect">
            <a:avLst/>
          </a:prstGeom>
          <a:noFill/>
        </p:spPr>
        <p:txBody>
          <a:bodyPr wrap="square" rtlCol="0">
            <a:spAutoFit/>
          </a:bodyPr>
          <a:lstStyle/>
          <a:p>
            <a:r>
              <a:rPr lang="en-US" sz="2800" dirty="0">
                <a:latin typeface="Bahnschrift" panose="020B0502040204020203" pitchFamily="34" charset="0"/>
              </a:rPr>
              <a:t>#3</a:t>
            </a:r>
          </a:p>
        </p:txBody>
      </p:sp>
      <p:sp>
        <p:nvSpPr>
          <p:cNvPr id="36" name="TextBox 35">
            <a:extLst>
              <a:ext uri="{FF2B5EF4-FFF2-40B4-BE49-F238E27FC236}">
                <a16:creationId xmlns:a16="http://schemas.microsoft.com/office/drawing/2014/main" id="{0F28CFEB-B041-478D-EB81-6C46B43DF93F}"/>
              </a:ext>
            </a:extLst>
          </p:cNvPr>
          <p:cNvSpPr txBox="1"/>
          <p:nvPr/>
        </p:nvSpPr>
        <p:spPr>
          <a:xfrm>
            <a:off x="608111" y="4787166"/>
            <a:ext cx="753671" cy="523220"/>
          </a:xfrm>
          <a:prstGeom prst="rect">
            <a:avLst/>
          </a:prstGeom>
          <a:noFill/>
        </p:spPr>
        <p:txBody>
          <a:bodyPr wrap="square" rtlCol="0">
            <a:spAutoFit/>
          </a:bodyPr>
          <a:lstStyle/>
          <a:p>
            <a:r>
              <a:rPr lang="en-US" sz="2800" dirty="0">
                <a:latin typeface="Bahnschrift" panose="020B0502040204020203" pitchFamily="34" charset="0"/>
              </a:rPr>
              <a:t>#4</a:t>
            </a:r>
          </a:p>
        </p:txBody>
      </p:sp>
      <p:sp>
        <p:nvSpPr>
          <p:cNvPr id="37" name="TextBox 36">
            <a:extLst>
              <a:ext uri="{FF2B5EF4-FFF2-40B4-BE49-F238E27FC236}">
                <a16:creationId xmlns:a16="http://schemas.microsoft.com/office/drawing/2014/main" id="{A159CECD-3928-44F3-BD95-0E0E396B5D2F}"/>
              </a:ext>
            </a:extLst>
          </p:cNvPr>
          <p:cNvSpPr txBox="1"/>
          <p:nvPr/>
        </p:nvSpPr>
        <p:spPr>
          <a:xfrm>
            <a:off x="608111" y="5803723"/>
            <a:ext cx="753671" cy="523220"/>
          </a:xfrm>
          <a:prstGeom prst="rect">
            <a:avLst/>
          </a:prstGeom>
          <a:noFill/>
        </p:spPr>
        <p:txBody>
          <a:bodyPr wrap="square" rtlCol="0">
            <a:spAutoFit/>
          </a:bodyPr>
          <a:lstStyle/>
          <a:p>
            <a:r>
              <a:rPr lang="en-US" sz="2800" dirty="0">
                <a:latin typeface="Bahnschrift" panose="020B0502040204020203" pitchFamily="34" charset="0"/>
              </a:rPr>
              <a:t>#5</a:t>
            </a:r>
          </a:p>
        </p:txBody>
      </p:sp>
      <p:sp>
        <p:nvSpPr>
          <p:cNvPr id="38" name="TextBox 37">
            <a:extLst>
              <a:ext uri="{FF2B5EF4-FFF2-40B4-BE49-F238E27FC236}">
                <a16:creationId xmlns:a16="http://schemas.microsoft.com/office/drawing/2014/main" id="{47752388-4DA9-F925-0584-35E9BFF38B28}"/>
              </a:ext>
            </a:extLst>
          </p:cNvPr>
          <p:cNvSpPr txBox="1"/>
          <p:nvPr/>
        </p:nvSpPr>
        <p:spPr>
          <a:xfrm>
            <a:off x="7302135" y="1541436"/>
            <a:ext cx="3970117" cy="769441"/>
          </a:xfrm>
          <a:prstGeom prst="rect">
            <a:avLst/>
          </a:prstGeom>
          <a:noFill/>
        </p:spPr>
        <p:txBody>
          <a:bodyPr wrap="square" rtlCol="0">
            <a:spAutoFit/>
          </a:bodyPr>
          <a:lstStyle/>
          <a:p>
            <a:r>
              <a:rPr lang="en-US" sz="4400" b="1" dirty="0">
                <a:solidFill>
                  <a:schemeClr val="bg1"/>
                </a:solidFill>
                <a:highlight>
                  <a:srgbClr val="008080"/>
                </a:highlight>
              </a:rPr>
              <a:t>0.513</a:t>
            </a:r>
            <a:endParaRPr lang="en-US" b="1" dirty="0"/>
          </a:p>
        </p:txBody>
      </p:sp>
      <p:sp>
        <p:nvSpPr>
          <p:cNvPr id="39" name="Inhaltsplatzhalter 4">
            <a:extLst>
              <a:ext uri="{FF2B5EF4-FFF2-40B4-BE49-F238E27FC236}">
                <a16:creationId xmlns:a16="http://schemas.microsoft.com/office/drawing/2014/main" id="{5093E089-4A23-9EFA-AA3C-77FBD3F22AC3}"/>
              </a:ext>
            </a:extLst>
          </p:cNvPr>
          <p:cNvSpPr txBox="1">
            <a:spLocks/>
          </p:cNvSpPr>
          <p:nvPr/>
        </p:nvSpPr>
        <p:spPr>
          <a:xfrm>
            <a:off x="8845158" y="187999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Cibao Norte</a:t>
            </a:r>
            <a:endParaRPr lang="es-419" sz="1800" dirty="0">
              <a:solidFill>
                <a:schemeClr val="tx2"/>
              </a:solidFill>
              <a:latin typeface="Bahnschrift" panose="020B0502040204020203" pitchFamily="34" charset="0"/>
            </a:endParaRPr>
          </a:p>
        </p:txBody>
      </p:sp>
      <p:sp>
        <p:nvSpPr>
          <p:cNvPr id="40" name="TextBox 39">
            <a:extLst>
              <a:ext uri="{FF2B5EF4-FFF2-40B4-BE49-F238E27FC236}">
                <a16:creationId xmlns:a16="http://schemas.microsoft.com/office/drawing/2014/main" id="{D78183CD-AF66-72F2-2D7E-0B1DFA69F89D}"/>
              </a:ext>
            </a:extLst>
          </p:cNvPr>
          <p:cNvSpPr txBox="1"/>
          <p:nvPr/>
        </p:nvSpPr>
        <p:spPr>
          <a:xfrm>
            <a:off x="7302135" y="2547276"/>
            <a:ext cx="3970117" cy="769441"/>
          </a:xfrm>
          <a:prstGeom prst="rect">
            <a:avLst/>
          </a:prstGeom>
          <a:noFill/>
        </p:spPr>
        <p:txBody>
          <a:bodyPr wrap="square" rtlCol="0">
            <a:spAutoFit/>
          </a:bodyPr>
          <a:lstStyle/>
          <a:p>
            <a:r>
              <a:rPr lang="en-US" sz="4400" b="1" dirty="0">
                <a:solidFill>
                  <a:schemeClr val="bg1"/>
                </a:solidFill>
                <a:highlight>
                  <a:srgbClr val="008080"/>
                </a:highlight>
              </a:rPr>
              <a:t>0.513</a:t>
            </a:r>
            <a:endParaRPr lang="en-US" b="1" dirty="0"/>
          </a:p>
        </p:txBody>
      </p:sp>
      <p:sp>
        <p:nvSpPr>
          <p:cNvPr id="41" name="Inhaltsplatzhalter 4">
            <a:extLst>
              <a:ext uri="{FF2B5EF4-FFF2-40B4-BE49-F238E27FC236}">
                <a16:creationId xmlns:a16="http://schemas.microsoft.com/office/drawing/2014/main" id="{04556C2E-C932-C898-9CD2-787B9100B898}"/>
              </a:ext>
            </a:extLst>
          </p:cNvPr>
          <p:cNvSpPr txBox="1">
            <a:spLocks/>
          </p:cNvSpPr>
          <p:nvPr/>
        </p:nvSpPr>
        <p:spPr>
          <a:xfrm>
            <a:off x="8845158" y="288583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Cibao Nordeste</a:t>
            </a:r>
            <a:endParaRPr lang="es-419" sz="1800" dirty="0">
              <a:solidFill>
                <a:schemeClr val="tx2"/>
              </a:solidFill>
              <a:latin typeface="Bahnschrift" panose="020B0502040204020203" pitchFamily="34" charset="0"/>
            </a:endParaRPr>
          </a:p>
        </p:txBody>
      </p:sp>
      <p:sp>
        <p:nvSpPr>
          <p:cNvPr id="42" name="TextBox 41">
            <a:extLst>
              <a:ext uri="{FF2B5EF4-FFF2-40B4-BE49-F238E27FC236}">
                <a16:creationId xmlns:a16="http://schemas.microsoft.com/office/drawing/2014/main" id="{70C775BB-825F-3799-F5E2-CF5E60FB8131}"/>
              </a:ext>
            </a:extLst>
          </p:cNvPr>
          <p:cNvSpPr txBox="1"/>
          <p:nvPr/>
        </p:nvSpPr>
        <p:spPr>
          <a:xfrm>
            <a:off x="7302135" y="3553116"/>
            <a:ext cx="3970117" cy="769441"/>
          </a:xfrm>
          <a:prstGeom prst="rect">
            <a:avLst/>
          </a:prstGeom>
          <a:noFill/>
        </p:spPr>
        <p:txBody>
          <a:bodyPr wrap="square" rtlCol="0">
            <a:spAutoFit/>
          </a:bodyPr>
          <a:lstStyle/>
          <a:p>
            <a:r>
              <a:rPr lang="en-US" sz="4400" b="1" dirty="0">
                <a:solidFill>
                  <a:schemeClr val="bg1"/>
                </a:solidFill>
                <a:highlight>
                  <a:srgbClr val="008080"/>
                </a:highlight>
              </a:rPr>
              <a:t>0.512</a:t>
            </a:r>
            <a:endParaRPr lang="en-US" b="1" dirty="0"/>
          </a:p>
        </p:txBody>
      </p:sp>
      <p:sp>
        <p:nvSpPr>
          <p:cNvPr id="43" name="Inhaltsplatzhalter 4">
            <a:extLst>
              <a:ext uri="{FF2B5EF4-FFF2-40B4-BE49-F238E27FC236}">
                <a16:creationId xmlns:a16="http://schemas.microsoft.com/office/drawing/2014/main" id="{DCDA7F9B-EBA8-6D33-3811-1B12D4110367}"/>
              </a:ext>
            </a:extLst>
          </p:cNvPr>
          <p:cNvSpPr txBox="1">
            <a:spLocks/>
          </p:cNvSpPr>
          <p:nvPr/>
        </p:nvSpPr>
        <p:spPr>
          <a:xfrm>
            <a:off x="8845158" y="389167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El Valle</a:t>
            </a:r>
            <a:endParaRPr lang="es-419" sz="1800" dirty="0">
              <a:solidFill>
                <a:schemeClr val="tx2"/>
              </a:solidFill>
              <a:latin typeface="Bahnschrift" panose="020B0502040204020203" pitchFamily="34" charset="0"/>
            </a:endParaRPr>
          </a:p>
        </p:txBody>
      </p:sp>
      <p:sp>
        <p:nvSpPr>
          <p:cNvPr id="44" name="TextBox 43">
            <a:extLst>
              <a:ext uri="{FF2B5EF4-FFF2-40B4-BE49-F238E27FC236}">
                <a16:creationId xmlns:a16="http://schemas.microsoft.com/office/drawing/2014/main" id="{E01316D6-8C34-5B31-426D-81362975914B}"/>
              </a:ext>
            </a:extLst>
          </p:cNvPr>
          <p:cNvSpPr txBox="1"/>
          <p:nvPr/>
        </p:nvSpPr>
        <p:spPr>
          <a:xfrm>
            <a:off x="7302135" y="4558956"/>
            <a:ext cx="3970117" cy="769441"/>
          </a:xfrm>
          <a:prstGeom prst="rect">
            <a:avLst/>
          </a:prstGeom>
          <a:noFill/>
        </p:spPr>
        <p:txBody>
          <a:bodyPr wrap="square" rtlCol="0">
            <a:spAutoFit/>
          </a:bodyPr>
          <a:lstStyle/>
          <a:p>
            <a:r>
              <a:rPr lang="en-US" sz="4400" b="1" dirty="0">
                <a:solidFill>
                  <a:schemeClr val="bg1"/>
                </a:solidFill>
                <a:highlight>
                  <a:srgbClr val="008080"/>
                </a:highlight>
              </a:rPr>
              <a:t>0.497</a:t>
            </a:r>
            <a:endParaRPr lang="en-US" b="1" dirty="0"/>
          </a:p>
        </p:txBody>
      </p:sp>
      <p:sp>
        <p:nvSpPr>
          <p:cNvPr id="45" name="Inhaltsplatzhalter 4">
            <a:extLst>
              <a:ext uri="{FF2B5EF4-FFF2-40B4-BE49-F238E27FC236}">
                <a16:creationId xmlns:a16="http://schemas.microsoft.com/office/drawing/2014/main" id="{3432CB2D-9140-685D-A07B-298D18B5AEB1}"/>
              </a:ext>
            </a:extLst>
          </p:cNvPr>
          <p:cNvSpPr txBox="1">
            <a:spLocks/>
          </p:cNvSpPr>
          <p:nvPr/>
        </p:nvSpPr>
        <p:spPr>
          <a:xfrm>
            <a:off x="8845158" y="489751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Cibao Noroeste</a:t>
            </a:r>
            <a:endParaRPr lang="es-419" sz="1800" dirty="0">
              <a:solidFill>
                <a:schemeClr val="tx2"/>
              </a:solidFill>
              <a:latin typeface="Bahnschrift" panose="020B0502040204020203" pitchFamily="34" charset="0"/>
            </a:endParaRPr>
          </a:p>
        </p:txBody>
      </p:sp>
      <p:sp>
        <p:nvSpPr>
          <p:cNvPr id="46" name="TextBox 45">
            <a:extLst>
              <a:ext uri="{FF2B5EF4-FFF2-40B4-BE49-F238E27FC236}">
                <a16:creationId xmlns:a16="http://schemas.microsoft.com/office/drawing/2014/main" id="{73669AB1-6A9F-D23D-78B0-0EAF00782D2E}"/>
              </a:ext>
            </a:extLst>
          </p:cNvPr>
          <p:cNvSpPr txBox="1"/>
          <p:nvPr/>
        </p:nvSpPr>
        <p:spPr>
          <a:xfrm>
            <a:off x="7302135" y="5564796"/>
            <a:ext cx="3970117" cy="769441"/>
          </a:xfrm>
          <a:prstGeom prst="rect">
            <a:avLst/>
          </a:prstGeom>
          <a:noFill/>
        </p:spPr>
        <p:txBody>
          <a:bodyPr wrap="square" rtlCol="0">
            <a:spAutoFit/>
          </a:bodyPr>
          <a:lstStyle/>
          <a:p>
            <a:r>
              <a:rPr lang="en-US" sz="4400" b="1" dirty="0">
                <a:solidFill>
                  <a:schemeClr val="bg1"/>
                </a:solidFill>
                <a:highlight>
                  <a:srgbClr val="008080"/>
                </a:highlight>
              </a:rPr>
              <a:t>0.493</a:t>
            </a:r>
            <a:endParaRPr lang="en-US" b="1" dirty="0"/>
          </a:p>
        </p:txBody>
      </p:sp>
      <p:sp>
        <p:nvSpPr>
          <p:cNvPr id="47" name="Inhaltsplatzhalter 4">
            <a:extLst>
              <a:ext uri="{FF2B5EF4-FFF2-40B4-BE49-F238E27FC236}">
                <a16:creationId xmlns:a16="http://schemas.microsoft.com/office/drawing/2014/main" id="{899563D3-683C-9F78-460E-2659AD7DBA3B}"/>
              </a:ext>
            </a:extLst>
          </p:cNvPr>
          <p:cNvSpPr txBox="1">
            <a:spLocks/>
          </p:cNvSpPr>
          <p:nvPr/>
        </p:nvSpPr>
        <p:spPr>
          <a:xfrm>
            <a:off x="8845158" y="5903350"/>
            <a:ext cx="4501565"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2800" b="1" dirty="0">
                <a:solidFill>
                  <a:schemeClr val="tx2"/>
                </a:solidFill>
                <a:latin typeface="Bahnschrift" panose="020B0502040204020203" pitchFamily="34" charset="0"/>
              </a:rPr>
              <a:t>Enriquillo</a:t>
            </a:r>
            <a:endParaRPr lang="es-419" sz="1800" dirty="0">
              <a:solidFill>
                <a:schemeClr val="tx2"/>
              </a:solidFill>
              <a:latin typeface="Bahnschrift" panose="020B0502040204020203" pitchFamily="34" charset="0"/>
            </a:endParaRPr>
          </a:p>
        </p:txBody>
      </p:sp>
      <p:sp>
        <p:nvSpPr>
          <p:cNvPr id="48" name="TextBox 47">
            <a:extLst>
              <a:ext uri="{FF2B5EF4-FFF2-40B4-BE49-F238E27FC236}">
                <a16:creationId xmlns:a16="http://schemas.microsoft.com/office/drawing/2014/main" id="{399209AE-C72E-A2D3-7F44-F47E5D6A665A}"/>
              </a:ext>
            </a:extLst>
          </p:cNvPr>
          <p:cNvSpPr txBox="1"/>
          <p:nvPr/>
        </p:nvSpPr>
        <p:spPr>
          <a:xfrm>
            <a:off x="6548461" y="1796458"/>
            <a:ext cx="753671" cy="523220"/>
          </a:xfrm>
          <a:prstGeom prst="rect">
            <a:avLst/>
          </a:prstGeom>
          <a:noFill/>
        </p:spPr>
        <p:txBody>
          <a:bodyPr wrap="square" rtlCol="0">
            <a:spAutoFit/>
          </a:bodyPr>
          <a:lstStyle/>
          <a:p>
            <a:r>
              <a:rPr lang="en-US" sz="2800" dirty="0">
                <a:latin typeface="Bahnschrift" panose="020B0502040204020203" pitchFamily="34" charset="0"/>
              </a:rPr>
              <a:t>#6</a:t>
            </a:r>
          </a:p>
        </p:txBody>
      </p:sp>
      <p:sp>
        <p:nvSpPr>
          <p:cNvPr id="49" name="TextBox 48">
            <a:extLst>
              <a:ext uri="{FF2B5EF4-FFF2-40B4-BE49-F238E27FC236}">
                <a16:creationId xmlns:a16="http://schemas.microsoft.com/office/drawing/2014/main" id="{9C1371F2-F57B-5161-D692-34E28D1D03FC}"/>
              </a:ext>
            </a:extLst>
          </p:cNvPr>
          <p:cNvSpPr txBox="1"/>
          <p:nvPr/>
        </p:nvSpPr>
        <p:spPr>
          <a:xfrm>
            <a:off x="6548461" y="2790427"/>
            <a:ext cx="753671" cy="523220"/>
          </a:xfrm>
          <a:prstGeom prst="rect">
            <a:avLst/>
          </a:prstGeom>
          <a:noFill/>
        </p:spPr>
        <p:txBody>
          <a:bodyPr wrap="square" rtlCol="0">
            <a:spAutoFit/>
          </a:bodyPr>
          <a:lstStyle/>
          <a:p>
            <a:r>
              <a:rPr lang="en-US" sz="2800" dirty="0">
                <a:latin typeface="Bahnschrift" panose="020B0502040204020203" pitchFamily="34" charset="0"/>
              </a:rPr>
              <a:t>#7</a:t>
            </a:r>
          </a:p>
        </p:txBody>
      </p:sp>
      <p:sp>
        <p:nvSpPr>
          <p:cNvPr id="50" name="TextBox 49">
            <a:extLst>
              <a:ext uri="{FF2B5EF4-FFF2-40B4-BE49-F238E27FC236}">
                <a16:creationId xmlns:a16="http://schemas.microsoft.com/office/drawing/2014/main" id="{FC5C4277-7028-F11D-7394-AE27D9106241}"/>
              </a:ext>
            </a:extLst>
          </p:cNvPr>
          <p:cNvSpPr txBox="1"/>
          <p:nvPr/>
        </p:nvSpPr>
        <p:spPr>
          <a:xfrm>
            <a:off x="6548460" y="3796538"/>
            <a:ext cx="753671" cy="523220"/>
          </a:xfrm>
          <a:prstGeom prst="rect">
            <a:avLst/>
          </a:prstGeom>
          <a:noFill/>
        </p:spPr>
        <p:txBody>
          <a:bodyPr wrap="square" rtlCol="0">
            <a:spAutoFit/>
          </a:bodyPr>
          <a:lstStyle/>
          <a:p>
            <a:r>
              <a:rPr lang="en-US" sz="2800" dirty="0">
                <a:latin typeface="Bahnschrift" panose="020B0502040204020203" pitchFamily="34" charset="0"/>
              </a:rPr>
              <a:t>#8</a:t>
            </a:r>
          </a:p>
        </p:txBody>
      </p:sp>
      <p:sp>
        <p:nvSpPr>
          <p:cNvPr id="51" name="TextBox 50">
            <a:extLst>
              <a:ext uri="{FF2B5EF4-FFF2-40B4-BE49-F238E27FC236}">
                <a16:creationId xmlns:a16="http://schemas.microsoft.com/office/drawing/2014/main" id="{9D00FB28-BA99-981A-A38F-7EC483CF0A81}"/>
              </a:ext>
            </a:extLst>
          </p:cNvPr>
          <p:cNvSpPr txBox="1"/>
          <p:nvPr/>
        </p:nvSpPr>
        <p:spPr>
          <a:xfrm>
            <a:off x="6548463" y="4787166"/>
            <a:ext cx="753671" cy="523220"/>
          </a:xfrm>
          <a:prstGeom prst="rect">
            <a:avLst/>
          </a:prstGeom>
          <a:noFill/>
        </p:spPr>
        <p:txBody>
          <a:bodyPr wrap="square" rtlCol="0">
            <a:spAutoFit/>
          </a:bodyPr>
          <a:lstStyle/>
          <a:p>
            <a:r>
              <a:rPr lang="en-US" sz="2800" dirty="0">
                <a:latin typeface="Bahnschrift" panose="020B0502040204020203" pitchFamily="34" charset="0"/>
              </a:rPr>
              <a:t>#9</a:t>
            </a:r>
          </a:p>
        </p:txBody>
      </p:sp>
      <p:sp>
        <p:nvSpPr>
          <p:cNvPr id="52" name="TextBox 51">
            <a:extLst>
              <a:ext uri="{FF2B5EF4-FFF2-40B4-BE49-F238E27FC236}">
                <a16:creationId xmlns:a16="http://schemas.microsoft.com/office/drawing/2014/main" id="{65EAC3B2-4291-F1D3-648E-05D009243A8E}"/>
              </a:ext>
            </a:extLst>
          </p:cNvPr>
          <p:cNvSpPr txBox="1"/>
          <p:nvPr/>
        </p:nvSpPr>
        <p:spPr>
          <a:xfrm>
            <a:off x="6548463" y="5803723"/>
            <a:ext cx="753671" cy="523220"/>
          </a:xfrm>
          <a:prstGeom prst="rect">
            <a:avLst/>
          </a:prstGeom>
          <a:noFill/>
        </p:spPr>
        <p:txBody>
          <a:bodyPr wrap="square" rtlCol="0">
            <a:spAutoFit/>
          </a:bodyPr>
          <a:lstStyle/>
          <a:p>
            <a:r>
              <a:rPr lang="en-US" sz="2800" dirty="0">
                <a:latin typeface="Bahnschrift" panose="020B0502040204020203" pitchFamily="34" charset="0"/>
              </a:rPr>
              <a:t>#10</a:t>
            </a:r>
          </a:p>
        </p:txBody>
      </p:sp>
      <p:sp>
        <p:nvSpPr>
          <p:cNvPr id="53" name="Title 8">
            <a:extLst>
              <a:ext uri="{FF2B5EF4-FFF2-40B4-BE49-F238E27FC236}">
                <a16:creationId xmlns:a16="http://schemas.microsoft.com/office/drawing/2014/main" id="{60E76E27-C2AF-83AC-270A-7CB11EFBCB38}"/>
              </a:ext>
            </a:extLst>
          </p:cNvPr>
          <p:cNvSpPr>
            <a:spLocks noGrp="1"/>
          </p:cNvSpPr>
          <p:nvPr>
            <p:ph type="title"/>
          </p:nvPr>
        </p:nvSpPr>
        <p:spPr>
          <a:xfrm>
            <a:off x="726440" y="260036"/>
            <a:ext cx="10957560" cy="801198"/>
          </a:xfrm>
        </p:spPr>
        <p:txBody>
          <a:bodyPr>
            <a:normAutofit fontScale="90000"/>
          </a:bodyPr>
          <a:lstStyle/>
          <a:p>
            <a:pPr algn="ctr"/>
            <a:r>
              <a:rPr lang="es-ES" dirty="0">
                <a:solidFill>
                  <a:srgbClr val="053976"/>
                </a:solidFill>
                <a:latin typeface="Bahnschrift" panose="020B0502040204020203" pitchFamily="34" charset="0"/>
              </a:rPr>
              <a:t>Resultados 2019 por región única de desarrollo</a:t>
            </a:r>
            <a:endParaRPr lang="en-US" dirty="0">
              <a:latin typeface="Bahnschrift" panose="020B0502040204020203" pitchFamily="34" charset="0"/>
            </a:endParaRPr>
          </a:p>
        </p:txBody>
      </p:sp>
      <p:sp>
        <p:nvSpPr>
          <p:cNvPr id="54" name="Text Box 27">
            <a:extLst>
              <a:ext uri="{FF2B5EF4-FFF2-40B4-BE49-F238E27FC236}">
                <a16:creationId xmlns:a16="http://schemas.microsoft.com/office/drawing/2014/main" id="{F3BA3506-0B8B-4D93-E8C6-4CF125EA3526}"/>
              </a:ext>
            </a:extLst>
          </p:cNvPr>
          <p:cNvSpPr txBox="1"/>
          <p:nvPr/>
        </p:nvSpPr>
        <p:spPr>
          <a:xfrm>
            <a:off x="4264106" y="6539230"/>
            <a:ext cx="7815830" cy="432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6000"/>
              </a:lnSpc>
              <a:spcAft>
                <a:spcPts val="800"/>
              </a:spcAft>
            </a:pPr>
            <a:r>
              <a:rPr lang="es-ES" sz="9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Fuente: Elaboración de los autores.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EFF3E72B-0254-8199-762E-2E09D26CD2F7}"/>
              </a:ext>
            </a:extLst>
          </p:cNvPr>
          <p:cNvSpPr/>
          <p:nvPr/>
        </p:nvSpPr>
        <p:spPr>
          <a:xfrm>
            <a:off x="1097280" y="1295752"/>
            <a:ext cx="3376710" cy="1233513"/>
          </a:xfrm>
          <a:custGeom>
            <a:avLst/>
            <a:gdLst>
              <a:gd name="connsiteX0" fmla="*/ 0 w 3376710"/>
              <a:gd name="connsiteY0" fmla="*/ 616757 h 1233513"/>
              <a:gd name="connsiteX1" fmla="*/ 1688355 w 3376710"/>
              <a:gd name="connsiteY1" fmla="*/ 0 h 1233513"/>
              <a:gd name="connsiteX2" fmla="*/ 3376710 w 3376710"/>
              <a:gd name="connsiteY2" fmla="*/ 616757 h 1233513"/>
              <a:gd name="connsiteX3" fmla="*/ 1688355 w 3376710"/>
              <a:gd name="connsiteY3" fmla="*/ 1233514 h 1233513"/>
              <a:gd name="connsiteX4" fmla="*/ 0 w 3376710"/>
              <a:gd name="connsiteY4" fmla="*/ 616757 h 123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710" h="1233513" extrusionOk="0">
                <a:moveTo>
                  <a:pt x="0" y="616757"/>
                </a:moveTo>
                <a:cubicBezTo>
                  <a:pt x="-77511" y="279448"/>
                  <a:pt x="832232" y="75045"/>
                  <a:pt x="1688355" y="0"/>
                </a:cubicBezTo>
                <a:cubicBezTo>
                  <a:pt x="2623782" y="6103"/>
                  <a:pt x="3378511" y="331085"/>
                  <a:pt x="3376710" y="616757"/>
                </a:cubicBezTo>
                <a:cubicBezTo>
                  <a:pt x="3293650" y="832070"/>
                  <a:pt x="2671437" y="1294728"/>
                  <a:pt x="1688355" y="1233514"/>
                </a:cubicBezTo>
                <a:cubicBezTo>
                  <a:pt x="762318" y="1209648"/>
                  <a:pt x="16778" y="988663"/>
                  <a:pt x="0" y="616757"/>
                </a:cubicBezTo>
                <a:close/>
              </a:path>
            </a:pathLst>
          </a:custGeom>
          <a:noFill/>
          <a:ln w="38100">
            <a:solidFill>
              <a:srgbClr val="C00000"/>
            </a:solidFill>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4D8018-5B42-3ABD-7A58-2C3D71F4E599}"/>
              </a:ext>
            </a:extLst>
          </p:cNvPr>
          <p:cNvSpPr/>
          <p:nvPr/>
        </p:nvSpPr>
        <p:spPr>
          <a:xfrm>
            <a:off x="7227692" y="5328398"/>
            <a:ext cx="3765427" cy="1240042"/>
          </a:xfrm>
          <a:custGeom>
            <a:avLst/>
            <a:gdLst>
              <a:gd name="connsiteX0" fmla="*/ 0 w 3765427"/>
              <a:gd name="connsiteY0" fmla="*/ 620021 h 1240042"/>
              <a:gd name="connsiteX1" fmla="*/ 1882714 w 3765427"/>
              <a:gd name="connsiteY1" fmla="*/ 0 h 1240042"/>
              <a:gd name="connsiteX2" fmla="*/ 3765428 w 3765427"/>
              <a:gd name="connsiteY2" fmla="*/ 620021 h 1240042"/>
              <a:gd name="connsiteX3" fmla="*/ 1882714 w 3765427"/>
              <a:gd name="connsiteY3" fmla="*/ 1240042 h 1240042"/>
              <a:gd name="connsiteX4" fmla="*/ 0 w 3765427"/>
              <a:gd name="connsiteY4" fmla="*/ 620021 h 124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427" h="1240042" extrusionOk="0">
                <a:moveTo>
                  <a:pt x="0" y="620021"/>
                </a:moveTo>
                <a:cubicBezTo>
                  <a:pt x="-66875" y="280454"/>
                  <a:pt x="936569" y="92073"/>
                  <a:pt x="1882714" y="0"/>
                </a:cubicBezTo>
                <a:cubicBezTo>
                  <a:pt x="2947555" y="51406"/>
                  <a:pt x="3767461" y="339625"/>
                  <a:pt x="3765428" y="620021"/>
                </a:cubicBezTo>
                <a:cubicBezTo>
                  <a:pt x="3706531" y="873591"/>
                  <a:pt x="2948930" y="1271988"/>
                  <a:pt x="1882714" y="1240042"/>
                </a:cubicBezTo>
                <a:cubicBezTo>
                  <a:pt x="849119" y="1216984"/>
                  <a:pt x="4181" y="970244"/>
                  <a:pt x="0" y="620021"/>
                </a:cubicBezTo>
                <a:close/>
              </a:path>
            </a:pathLst>
          </a:custGeom>
          <a:noFill/>
          <a:ln w="38100">
            <a:solidFill>
              <a:srgbClr val="C00000"/>
            </a:solidFill>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108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6DE4-AD72-C571-DF92-79945430CDB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0D2E946-7908-76E0-5AF1-D9E5B9AC0C4E}"/>
              </a:ext>
            </a:extLst>
          </p:cNvPr>
          <p:cNvSpPr>
            <a:spLocks noGrp="1"/>
          </p:cNvSpPr>
          <p:nvPr>
            <p:ph type="title"/>
          </p:nvPr>
        </p:nvSpPr>
        <p:spPr>
          <a:xfrm>
            <a:off x="141684" y="123180"/>
            <a:ext cx="12207240" cy="801198"/>
          </a:xfrm>
        </p:spPr>
        <p:txBody>
          <a:bodyPr>
            <a:normAutofit fontScale="90000"/>
          </a:bodyPr>
          <a:lstStyle/>
          <a:p>
            <a:r>
              <a:rPr lang="es-ES" dirty="0">
                <a:solidFill>
                  <a:srgbClr val="053976"/>
                </a:solidFill>
                <a:latin typeface="Bahnschrift" panose="020B0502040204020203" pitchFamily="34" charset="0"/>
              </a:rPr>
              <a:t>Resultados de aprendizaje armonizados estimados 2019</a:t>
            </a:r>
            <a:endParaRPr lang="en-US" dirty="0">
              <a:latin typeface="Bahnschrift" panose="020B0502040204020203" pitchFamily="34" charset="0"/>
            </a:endParaRPr>
          </a:p>
        </p:txBody>
      </p:sp>
      <p:sp>
        <p:nvSpPr>
          <p:cNvPr id="10" name="Text Box 27">
            <a:extLst>
              <a:ext uri="{FF2B5EF4-FFF2-40B4-BE49-F238E27FC236}">
                <a16:creationId xmlns:a16="http://schemas.microsoft.com/office/drawing/2014/main" id="{C120C63A-7B50-0B26-C9BD-615426536FBE}"/>
              </a:ext>
            </a:extLst>
          </p:cNvPr>
          <p:cNvSpPr txBox="1"/>
          <p:nvPr/>
        </p:nvSpPr>
        <p:spPr>
          <a:xfrm>
            <a:off x="4376170" y="6449045"/>
            <a:ext cx="7815830" cy="432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s-ES" sz="9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Fuente: Elaboración de los autores.</a:t>
            </a:r>
          </a:p>
          <a:p>
            <a:pPr algn="r"/>
            <a:r>
              <a:rPr lang="es-ES" sz="1100" i="1" dirty="0"/>
              <a:t> </a:t>
            </a:r>
            <a:r>
              <a:rPr lang="es-ES" sz="9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Unidades expresadas en escala TIMSS</a:t>
            </a:r>
            <a:endParaRPr lang="en-US" sz="9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0" marR="0" algn="r">
              <a:lnSpc>
                <a:spcPct val="106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C262B6E-333A-2A8D-8398-6CA1436566F1}"/>
              </a:ext>
            </a:extLst>
          </p:cNvPr>
          <p:cNvSpPr txBox="1"/>
          <p:nvPr/>
        </p:nvSpPr>
        <p:spPr>
          <a:xfrm>
            <a:off x="8030338" y="1634507"/>
            <a:ext cx="4359782" cy="769441"/>
          </a:xfrm>
          <a:prstGeom prst="rect">
            <a:avLst/>
          </a:prstGeom>
          <a:noFill/>
        </p:spPr>
        <p:txBody>
          <a:bodyPr wrap="square" rtlCol="0">
            <a:spAutoFit/>
          </a:bodyPr>
          <a:lstStyle/>
          <a:p>
            <a:r>
              <a:rPr lang="en-US" sz="4400" b="1" dirty="0">
                <a:solidFill>
                  <a:schemeClr val="bg1"/>
                </a:solidFill>
                <a:highlight>
                  <a:srgbClr val="008080"/>
                </a:highlight>
              </a:rPr>
              <a:t>345  </a:t>
            </a:r>
            <a:r>
              <a:rPr lang="en-US" sz="4400" b="1" dirty="0"/>
              <a:t>de 625pts</a:t>
            </a:r>
          </a:p>
        </p:txBody>
      </p:sp>
      <p:sp>
        <p:nvSpPr>
          <p:cNvPr id="14" name="TextBox 13">
            <a:extLst>
              <a:ext uri="{FF2B5EF4-FFF2-40B4-BE49-F238E27FC236}">
                <a16:creationId xmlns:a16="http://schemas.microsoft.com/office/drawing/2014/main" id="{ADBD3D10-2483-C84F-B8DC-01091EF2FE74}"/>
              </a:ext>
            </a:extLst>
          </p:cNvPr>
          <p:cNvSpPr txBox="1"/>
          <p:nvPr/>
        </p:nvSpPr>
        <p:spPr>
          <a:xfrm>
            <a:off x="8030338" y="3128738"/>
            <a:ext cx="4501565" cy="769441"/>
          </a:xfrm>
          <a:prstGeom prst="rect">
            <a:avLst/>
          </a:prstGeom>
          <a:noFill/>
        </p:spPr>
        <p:txBody>
          <a:bodyPr wrap="square" rtlCol="0">
            <a:spAutoFit/>
          </a:bodyPr>
          <a:lstStyle/>
          <a:p>
            <a:r>
              <a:rPr lang="en-US" sz="4400" b="1" dirty="0">
                <a:solidFill>
                  <a:schemeClr val="bg1"/>
                </a:solidFill>
                <a:highlight>
                  <a:srgbClr val="008080"/>
                </a:highlight>
              </a:rPr>
              <a:t>379.3 </a:t>
            </a:r>
            <a:r>
              <a:rPr lang="en-US" sz="4400" b="1" dirty="0"/>
              <a:t>de 625pts</a:t>
            </a:r>
            <a:endParaRPr lang="en-US" b="1" dirty="0"/>
          </a:p>
        </p:txBody>
      </p:sp>
      <p:sp>
        <p:nvSpPr>
          <p:cNvPr id="16" name="Inhaltsplatzhalter 4">
            <a:extLst>
              <a:ext uri="{FF2B5EF4-FFF2-40B4-BE49-F238E27FC236}">
                <a16:creationId xmlns:a16="http://schemas.microsoft.com/office/drawing/2014/main" id="{549365CB-6927-A7E6-F5EA-478D9D089885}"/>
              </a:ext>
            </a:extLst>
          </p:cNvPr>
          <p:cNvSpPr txBox="1">
            <a:spLocks/>
          </p:cNvSpPr>
          <p:nvPr/>
        </p:nvSpPr>
        <p:spPr>
          <a:xfrm>
            <a:off x="8172021" y="2411989"/>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Media Nacional</a:t>
            </a:r>
            <a:endParaRPr lang="es-419" sz="1200" dirty="0">
              <a:solidFill>
                <a:schemeClr val="tx2"/>
              </a:solidFill>
              <a:latin typeface="Bahnschrift" panose="020B0502040204020203" pitchFamily="34" charset="0"/>
            </a:endParaRPr>
          </a:p>
        </p:txBody>
      </p:sp>
      <p:sp>
        <p:nvSpPr>
          <p:cNvPr id="17" name="Inhaltsplatzhalter 4">
            <a:extLst>
              <a:ext uri="{FF2B5EF4-FFF2-40B4-BE49-F238E27FC236}">
                <a16:creationId xmlns:a16="http://schemas.microsoft.com/office/drawing/2014/main" id="{736996AE-A3DA-9AB1-7CD0-E69C9F71722F}"/>
              </a:ext>
            </a:extLst>
          </p:cNvPr>
          <p:cNvSpPr txBox="1">
            <a:spLocks/>
          </p:cNvSpPr>
          <p:nvPr/>
        </p:nvSpPr>
        <p:spPr>
          <a:xfrm>
            <a:off x="8172020" y="4011208"/>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Top 1: Distrito Nacional</a:t>
            </a:r>
            <a:endParaRPr lang="es-419" sz="1200" dirty="0">
              <a:solidFill>
                <a:schemeClr val="tx2"/>
              </a:solidFill>
              <a:latin typeface="Bahnschrift" panose="020B0502040204020203" pitchFamily="34" charset="0"/>
            </a:endParaRPr>
          </a:p>
        </p:txBody>
      </p:sp>
      <p:sp>
        <p:nvSpPr>
          <p:cNvPr id="18" name="Inhaltsplatzhalter 4">
            <a:extLst>
              <a:ext uri="{FF2B5EF4-FFF2-40B4-BE49-F238E27FC236}">
                <a16:creationId xmlns:a16="http://schemas.microsoft.com/office/drawing/2014/main" id="{D684D6E1-818E-8F7A-146A-16E3FCD58A1A}"/>
              </a:ext>
            </a:extLst>
          </p:cNvPr>
          <p:cNvSpPr txBox="1">
            <a:spLocks/>
          </p:cNvSpPr>
          <p:nvPr/>
        </p:nvSpPr>
        <p:spPr>
          <a:xfrm>
            <a:off x="8172020" y="5612534"/>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Bahnschrift" panose="020B0502040204020203" pitchFamily="34" charset="0"/>
              </a:rPr>
              <a:t>Top 32: Independencia</a:t>
            </a:r>
            <a:endParaRPr lang="es-419" sz="1200" dirty="0">
              <a:solidFill>
                <a:schemeClr val="tx2"/>
              </a:solidFill>
              <a:latin typeface="Bahnschrift" panose="020B0502040204020203" pitchFamily="34" charset="0"/>
            </a:endParaRPr>
          </a:p>
        </p:txBody>
      </p:sp>
      <p:pic>
        <p:nvPicPr>
          <p:cNvPr id="2" name="Picture 1">
            <a:extLst>
              <a:ext uri="{FF2B5EF4-FFF2-40B4-BE49-F238E27FC236}">
                <a16:creationId xmlns:a16="http://schemas.microsoft.com/office/drawing/2014/main" id="{80711512-1D3A-93E9-3476-7687DB99F498}"/>
              </a:ext>
            </a:extLst>
          </p:cNvPr>
          <p:cNvPicPr>
            <a:picLocks noChangeAspect="1"/>
          </p:cNvPicPr>
          <p:nvPr/>
        </p:nvPicPr>
        <p:blipFill>
          <a:blip r:embed="rId2"/>
          <a:stretch>
            <a:fillRect/>
          </a:stretch>
        </p:blipFill>
        <p:spPr>
          <a:xfrm>
            <a:off x="162308" y="820110"/>
            <a:ext cx="8786666" cy="5837370"/>
          </a:xfrm>
          <a:prstGeom prst="rect">
            <a:avLst/>
          </a:prstGeom>
        </p:spPr>
      </p:pic>
      <p:sp>
        <p:nvSpPr>
          <p:cNvPr id="3" name="TextBox 2">
            <a:extLst>
              <a:ext uri="{FF2B5EF4-FFF2-40B4-BE49-F238E27FC236}">
                <a16:creationId xmlns:a16="http://schemas.microsoft.com/office/drawing/2014/main" id="{B6661612-7DF1-40FF-BE70-ACB252EBDAAF}"/>
              </a:ext>
            </a:extLst>
          </p:cNvPr>
          <p:cNvSpPr txBox="1"/>
          <p:nvPr/>
        </p:nvSpPr>
        <p:spPr>
          <a:xfrm>
            <a:off x="8030337" y="4688920"/>
            <a:ext cx="4501565" cy="769441"/>
          </a:xfrm>
          <a:prstGeom prst="rect">
            <a:avLst/>
          </a:prstGeom>
          <a:noFill/>
        </p:spPr>
        <p:txBody>
          <a:bodyPr wrap="square" rtlCol="0">
            <a:spAutoFit/>
          </a:bodyPr>
          <a:lstStyle/>
          <a:p>
            <a:r>
              <a:rPr lang="en-US" sz="4400" b="1" dirty="0">
                <a:solidFill>
                  <a:schemeClr val="bg1"/>
                </a:solidFill>
                <a:highlight>
                  <a:srgbClr val="008080"/>
                </a:highlight>
              </a:rPr>
              <a:t>325.5 </a:t>
            </a:r>
            <a:r>
              <a:rPr lang="en-US" sz="4400" b="1" dirty="0"/>
              <a:t>de 625pts</a:t>
            </a:r>
            <a:endParaRPr lang="en-US" b="1" dirty="0"/>
          </a:p>
        </p:txBody>
      </p:sp>
    </p:spTree>
    <p:extLst>
      <p:ext uri="{BB962C8B-B14F-4D97-AF65-F5344CB8AC3E}">
        <p14:creationId xmlns:p14="http://schemas.microsoft.com/office/powerpoint/2010/main" val="120135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6F44-FA32-95D9-A279-F6442EEDD6D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6D2707-D139-9552-6734-AEEE066114BA}"/>
              </a:ext>
            </a:extLst>
          </p:cNvPr>
          <p:cNvSpPr>
            <a:spLocks noGrp="1"/>
          </p:cNvSpPr>
          <p:nvPr>
            <p:ph type="title"/>
          </p:nvPr>
        </p:nvSpPr>
        <p:spPr>
          <a:xfrm>
            <a:off x="152400" y="227985"/>
            <a:ext cx="12039600" cy="801198"/>
          </a:xfrm>
        </p:spPr>
        <p:txBody>
          <a:bodyPr>
            <a:normAutofit fontScale="90000"/>
          </a:bodyPr>
          <a:lstStyle/>
          <a:p>
            <a:r>
              <a:rPr lang="es-ES" dirty="0">
                <a:solidFill>
                  <a:srgbClr val="053976"/>
                </a:solidFill>
                <a:latin typeface="Bahnschrift" panose="020B0502040204020203" pitchFamily="34" charset="0"/>
              </a:rPr>
              <a:t>La relación entre la escolaridad esperada y el aprendizaje adquirido es limitada</a:t>
            </a:r>
            <a:endParaRPr lang="en-US" dirty="0">
              <a:latin typeface="Bahnschrift" panose="020B0502040204020203" pitchFamily="34" charset="0"/>
            </a:endParaRPr>
          </a:p>
        </p:txBody>
      </p:sp>
      <p:graphicFrame>
        <p:nvGraphicFramePr>
          <p:cNvPr id="2" name="Chart 1">
            <a:extLst>
              <a:ext uri="{FF2B5EF4-FFF2-40B4-BE49-F238E27FC236}">
                <a16:creationId xmlns:a16="http://schemas.microsoft.com/office/drawing/2014/main" id="{04F232E8-F93D-05EC-BB3E-324AF47427CE}"/>
              </a:ext>
            </a:extLst>
          </p:cNvPr>
          <p:cNvGraphicFramePr>
            <a:graphicFrameLocks/>
          </p:cNvGraphicFramePr>
          <p:nvPr>
            <p:extLst>
              <p:ext uri="{D42A27DB-BD31-4B8C-83A1-F6EECF244321}">
                <p14:modId xmlns:p14="http://schemas.microsoft.com/office/powerpoint/2010/main" val="1805842378"/>
              </p:ext>
            </p:extLst>
          </p:nvPr>
        </p:nvGraphicFramePr>
        <p:xfrm>
          <a:off x="-173024" y="1625565"/>
          <a:ext cx="12192000" cy="47707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6832441-209E-9FD5-73FA-DA9566C33E27}"/>
              </a:ext>
            </a:extLst>
          </p:cNvPr>
          <p:cNvSpPr txBox="1"/>
          <p:nvPr/>
        </p:nvSpPr>
        <p:spPr>
          <a:xfrm>
            <a:off x="4355731" y="6396335"/>
            <a:ext cx="7836269" cy="461665"/>
          </a:xfrm>
          <a:prstGeom prst="rect">
            <a:avLst/>
          </a:prstGeom>
          <a:noFill/>
        </p:spPr>
        <p:txBody>
          <a:bodyPr wrap="square" rtlCol="0">
            <a:spAutoFit/>
          </a:bodyPr>
          <a:lstStyle/>
          <a:p>
            <a:pPr algn="r"/>
            <a:r>
              <a:rPr lang="es-ES" sz="12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Fuente: Elaboración de los autores.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s-ES" sz="1200" i="1" dirty="0"/>
              <a:t>Unidades expresadas en escala TIMSS</a:t>
            </a:r>
            <a:endParaRPr lang="en-US" sz="1200" i="1" dirty="0"/>
          </a:p>
        </p:txBody>
      </p:sp>
    </p:spTree>
    <p:extLst>
      <p:ext uri="{BB962C8B-B14F-4D97-AF65-F5344CB8AC3E}">
        <p14:creationId xmlns:p14="http://schemas.microsoft.com/office/powerpoint/2010/main" val="3119638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15F7-C8F1-BE9D-607F-935E938F1CA7}"/>
              </a:ext>
            </a:extLst>
          </p:cNvPr>
          <p:cNvSpPr>
            <a:spLocks noGrp="1"/>
          </p:cNvSpPr>
          <p:nvPr>
            <p:ph type="title"/>
          </p:nvPr>
        </p:nvSpPr>
        <p:spPr>
          <a:xfrm>
            <a:off x="224079" y="-71934"/>
            <a:ext cx="10515600" cy="1325563"/>
          </a:xfrm>
        </p:spPr>
        <p:txBody>
          <a:bodyPr/>
          <a:lstStyle/>
          <a:p>
            <a:r>
              <a:rPr lang="en-US" sz="4000" dirty="0" err="1">
                <a:solidFill>
                  <a:srgbClr val="053976"/>
                </a:solidFill>
                <a:latin typeface="Bahnschrift" panose="020B0502040204020203" pitchFamily="34" charset="0"/>
              </a:rPr>
              <a:t>Reflexiones</a:t>
            </a:r>
            <a:r>
              <a:rPr lang="en-US" sz="4000" dirty="0">
                <a:solidFill>
                  <a:srgbClr val="053976"/>
                </a:solidFill>
                <a:latin typeface="Bahnschrift" panose="020B0502040204020203" pitchFamily="34" charset="0"/>
              </a:rPr>
              <a:t> finales</a:t>
            </a:r>
          </a:p>
        </p:txBody>
      </p:sp>
      <p:sp>
        <p:nvSpPr>
          <p:cNvPr id="4" name="Rectangle 3">
            <a:extLst>
              <a:ext uri="{FF2B5EF4-FFF2-40B4-BE49-F238E27FC236}">
                <a16:creationId xmlns:a16="http://schemas.microsoft.com/office/drawing/2014/main" id="{3A936172-9434-0BCE-62C8-976349EFF375}"/>
              </a:ext>
            </a:extLst>
          </p:cNvPr>
          <p:cNvSpPr/>
          <p:nvPr/>
        </p:nvSpPr>
        <p:spPr>
          <a:xfrm>
            <a:off x="1" y="1253629"/>
            <a:ext cx="12192000" cy="5632311"/>
          </a:xfrm>
          <a:prstGeom prst="rect">
            <a:avLst/>
          </a:prstGeom>
        </p:spPr>
        <p:txBody>
          <a:bodyPr wrap="square">
            <a:spAutoFit/>
          </a:bodyPr>
          <a:lstStyle/>
          <a:p>
            <a:pPr marL="285750" indent="-285750">
              <a:buFont typeface="Arial" panose="020B0604020202020204" pitchFamily="34" charset="0"/>
              <a:buChar char="•"/>
            </a:pPr>
            <a:r>
              <a:rPr lang="es-ES" sz="2000" dirty="0">
                <a:latin typeface="Gotham Book" panose="02000604040000020004" pitchFamily="50" charset="0"/>
              </a:rPr>
              <a:t>Limitaciones: </a:t>
            </a:r>
          </a:p>
          <a:p>
            <a:pPr marL="742950" lvl="1" indent="-285750">
              <a:buFont typeface="Arial" panose="020B0604020202020204" pitchFamily="34" charset="0"/>
              <a:buChar char="•"/>
            </a:pPr>
            <a:r>
              <a:rPr lang="es-ES" sz="2000" dirty="0">
                <a:latin typeface="Gotham Book" panose="02000604040000020004" pitchFamily="50" charset="0"/>
              </a:rPr>
              <a:t>Recurrencia.</a:t>
            </a:r>
          </a:p>
          <a:p>
            <a:pPr marL="742950" lvl="1" indent="-285750">
              <a:buFont typeface="Arial" panose="020B0604020202020204" pitchFamily="34" charset="0"/>
              <a:buChar char="•"/>
            </a:pPr>
            <a:r>
              <a:rPr lang="es-ES" sz="2000" dirty="0">
                <a:solidFill>
                  <a:schemeClr val="bg1"/>
                </a:solidFill>
                <a:highlight>
                  <a:srgbClr val="008080"/>
                </a:highlight>
                <a:latin typeface="Gotham Book" panose="02000604040000020004" pitchFamily="50" charset="0"/>
              </a:rPr>
              <a:t>Debilidad de los registros administrativos </a:t>
            </a:r>
            <a:r>
              <a:rPr lang="es-ES" sz="2000" dirty="0">
                <a:latin typeface="Gotham Book" panose="02000604040000020004" pitchFamily="50" charset="0"/>
              </a:rPr>
              <a:t>para capturar diferencias entre provincias y falta de homogeneidad en la regionalización</a:t>
            </a:r>
          </a:p>
          <a:p>
            <a:pPr marL="742950" lvl="1" indent="-285750">
              <a:buFont typeface="Arial" panose="020B0604020202020204" pitchFamily="34" charset="0"/>
              <a:buChar char="•"/>
            </a:pPr>
            <a:r>
              <a:rPr lang="es-ES" sz="2000" dirty="0">
                <a:latin typeface="Gotham Book" panose="02000604040000020004" pitchFamily="50" charset="0"/>
              </a:rPr>
              <a:t>El uso de </a:t>
            </a:r>
            <a:r>
              <a:rPr lang="es-ES" sz="2000" dirty="0">
                <a:solidFill>
                  <a:schemeClr val="bg1"/>
                </a:solidFill>
                <a:highlight>
                  <a:srgbClr val="008080"/>
                </a:highlight>
                <a:latin typeface="Gotham Book" panose="02000604040000020004" pitchFamily="50" charset="0"/>
              </a:rPr>
              <a:t>métricas de matriculación</a:t>
            </a:r>
          </a:p>
          <a:p>
            <a:pPr marL="742950" lvl="1" indent="-285750">
              <a:buFont typeface="Arial" panose="020B0604020202020204" pitchFamily="34" charset="0"/>
              <a:buChar char="•"/>
            </a:pPr>
            <a:endParaRPr lang="es-ES" sz="2000" dirty="0">
              <a:latin typeface="Gotham Book" panose="02000604040000020004" pitchFamily="50" charset="0"/>
            </a:endParaRPr>
          </a:p>
          <a:p>
            <a:pPr marL="285750" indent="-285750">
              <a:buFont typeface="Arial" panose="020B0604020202020204" pitchFamily="34" charset="0"/>
              <a:buChar char="•"/>
            </a:pPr>
            <a:r>
              <a:rPr lang="es-ES" sz="2000" dirty="0">
                <a:latin typeface="Gotham Book" panose="02000604040000020004" pitchFamily="50" charset="0"/>
              </a:rPr>
              <a:t>Metodológicamente, el índice estima el potencial productivo de un individuo </a:t>
            </a:r>
            <a:r>
              <a:rPr lang="es-ES" sz="2000" dirty="0">
                <a:solidFill>
                  <a:schemeClr val="bg1"/>
                </a:solidFill>
                <a:highlight>
                  <a:srgbClr val="008080"/>
                </a:highlight>
                <a:latin typeface="Gotham Book" panose="02000604040000020004" pitchFamily="50" charset="0"/>
              </a:rPr>
              <a:t>al nacer y criarse en un mismo territorio hasta los 18 años</a:t>
            </a:r>
            <a:r>
              <a:rPr lang="es-ES" sz="2000" dirty="0">
                <a:latin typeface="Gotham Book" panose="02000604040000020004" pitchFamily="50" charset="0"/>
              </a:rPr>
              <a:t>. Cuestionamiento:</a:t>
            </a:r>
          </a:p>
          <a:p>
            <a:pPr marL="742950" lvl="1" indent="-285750">
              <a:buFont typeface="Arial" panose="020B0604020202020204" pitchFamily="34" charset="0"/>
              <a:buChar char="•"/>
            </a:pPr>
            <a:r>
              <a:rPr lang="es-ES" sz="2000" dirty="0">
                <a:latin typeface="Gotham Book" panose="02000604040000020004" pitchFamily="50" charset="0"/>
              </a:rPr>
              <a:t>¿Existen incentivos suficientes para la permanencia en la región de origen?</a:t>
            </a:r>
          </a:p>
          <a:p>
            <a:pPr marL="742950" lvl="1" indent="-285750">
              <a:buFont typeface="Arial" panose="020B0604020202020204" pitchFamily="34" charset="0"/>
              <a:buChar char="•"/>
            </a:pPr>
            <a:endParaRPr lang="es-ES" sz="2000" dirty="0">
              <a:latin typeface="Gotham Book" panose="02000604040000020004" pitchFamily="50" charset="0"/>
            </a:endParaRPr>
          </a:p>
          <a:p>
            <a:pPr marL="285750" indent="-285750">
              <a:buFont typeface="Arial" panose="020B0604020202020204" pitchFamily="34" charset="0"/>
              <a:buChar char="•"/>
            </a:pPr>
            <a:r>
              <a:rPr lang="es-DO" sz="2000" dirty="0">
                <a:latin typeface="Gotham Book" panose="02000604040000020004" pitchFamily="50" charset="0"/>
              </a:rPr>
              <a:t>Los resultados del Índice implican que </a:t>
            </a:r>
            <a:r>
              <a:rPr lang="es-DO" sz="2000" dirty="0">
                <a:solidFill>
                  <a:schemeClr val="bg1"/>
                </a:solidFill>
                <a:highlight>
                  <a:srgbClr val="008080"/>
                </a:highlight>
                <a:latin typeface="Gotham Book" panose="02000604040000020004" pitchFamily="50" charset="0"/>
              </a:rPr>
              <a:t>el país ha logrado avances en los resultados de salud.</a:t>
            </a:r>
            <a:r>
              <a:rPr lang="es-DO" sz="2000" dirty="0">
                <a:solidFill>
                  <a:schemeClr val="bg1"/>
                </a:solidFill>
                <a:latin typeface="Gotham Book" panose="02000604040000020004" pitchFamily="50" charset="0"/>
              </a:rPr>
              <a:t>.</a:t>
            </a:r>
          </a:p>
          <a:p>
            <a:pPr marL="742950" lvl="1" indent="-285750">
              <a:buFont typeface="Arial" panose="020B0604020202020204" pitchFamily="34" charset="0"/>
              <a:buChar char="•"/>
            </a:pPr>
            <a:r>
              <a:rPr lang="es-DO" sz="2000" dirty="0">
                <a:latin typeface="Gotham Book" panose="02000604040000020004" pitchFamily="50" charset="0"/>
              </a:rPr>
              <a:t>Mejora de la desnutrición, bajo peso al nacer y por tanto de la mortalidad en la niñez.</a:t>
            </a:r>
            <a:endParaRPr lang="en-US" sz="2000" dirty="0">
              <a:latin typeface="Gotham Book" panose="02000604040000020004" pitchFamily="50" charset="0"/>
            </a:endParaRPr>
          </a:p>
          <a:p>
            <a:pPr marL="285750" indent="-285750">
              <a:buFont typeface="Arial" panose="020B0604020202020204" pitchFamily="34" charset="0"/>
              <a:buChar char="•"/>
            </a:pPr>
            <a:endParaRPr lang="es-ES" sz="2000" dirty="0">
              <a:latin typeface="Gotham Book" panose="02000604040000020004" pitchFamily="50" charset="0"/>
            </a:endParaRPr>
          </a:p>
          <a:p>
            <a:pPr marL="285750" indent="-285750">
              <a:buFont typeface="Arial" panose="020B0604020202020204" pitchFamily="34" charset="0"/>
              <a:buChar char="•"/>
            </a:pPr>
            <a:r>
              <a:rPr lang="es-ES" sz="2000" dirty="0">
                <a:latin typeface="Gotham Book" panose="02000604040000020004" pitchFamily="50" charset="0"/>
              </a:rPr>
              <a:t>Los </a:t>
            </a:r>
            <a:r>
              <a:rPr lang="es-ES" sz="2000" dirty="0">
                <a:solidFill>
                  <a:schemeClr val="bg1"/>
                </a:solidFill>
                <a:highlight>
                  <a:srgbClr val="008080"/>
                </a:highlight>
                <a:latin typeface="Gotham Book" panose="02000604040000020004" pitchFamily="50" charset="0"/>
              </a:rPr>
              <a:t>reducidos resultados en la escolaridad efectiva </a:t>
            </a:r>
            <a:r>
              <a:rPr lang="es-ES" sz="2000" dirty="0">
                <a:latin typeface="Gotham Book" panose="02000604040000020004" pitchFamily="50" charset="0"/>
              </a:rPr>
              <a:t>refuerzan la necesidad de profundizar en la reforma del sector educativo.</a:t>
            </a:r>
          </a:p>
          <a:p>
            <a:pPr marL="742950" lvl="1" indent="-285750">
              <a:buFont typeface="Arial" panose="020B0604020202020204" pitchFamily="34" charset="0"/>
              <a:buChar char="•"/>
            </a:pPr>
            <a:r>
              <a:rPr lang="es-ES" sz="2000" dirty="0">
                <a:latin typeface="Gotham Book" panose="02000604040000020004" pitchFamily="50" charset="0"/>
              </a:rPr>
              <a:t>Limitado stock de capacidades </a:t>
            </a:r>
          </a:p>
          <a:p>
            <a:pPr marL="742950" lvl="1" indent="-285750">
              <a:buFont typeface="Arial" panose="020B0604020202020204" pitchFamily="34" charset="0"/>
              <a:buChar char="•"/>
            </a:pPr>
            <a:r>
              <a:rPr lang="es-ES" sz="2000" dirty="0">
                <a:latin typeface="Gotham Book" panose="02000604040000020004" pitchFamily="50" charset="0"/>
              </a:rPr>
              <a:t>Bajo desempeño docente</a:t>
            </a:r>
          </a:p>
          <a:p>
            <a:pPr marL="742950" lvl="1" indent="-285750">
              <a:buFont typeface="Arial" panose="020B0604020202020204" pitchFamily="34" charset="0"/>
              <a:buChar char="•"/>
            </a:pPr>
            <a:endParaRPr lang="es-ES" sz="2000" dirty="0">
              <a:latin typeface="Gotham Book" panose="02000604040000020004" pitchFamily="50" charset="0"/>
            </a:endParaRPr>
          </a:p>
        </p:txBody>
      </p:sp>
    </p:spTree>
    <p:extLst>
      <p:ext uri="{BB962C8B-B14F-4D97-AF65-F5344CB8AC3E}">
        <p14:creationId xmlns:p14="http://schemas.microsoft.com/office/powerpoint/2010/main" val="3043132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fade">
                                      <p:cBhvr>
                                        <p:cTn id="4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361C2-CEBC-E864-31C9-389824DC3C9F}"/>
              </a:ext>
            </a:extLst>
          </p:cNvPr>
          <p:cNvPicPr>
            <a:picLocks noChangeAspect="1"/>
          </p:cNvPicPr>
          <p:nvPr/>
        </p:nvPicPr>
        <p:blipFill>
          <a:blip r:embed="rId2"/>
          <a:stretch>
            <a:fillRect/>
          </a:stretch>
        </p:blipFill>
        <p:spPr>
          <a:xfrm>
            <a:off x="0" y="-3"/>
            <a:ext cx="12188952" cy="6857999"/>
          </a:xfrm>
          <a:prstGeom prst="rect">
            <a:avLst/>
          </a:prstGeom>
        </p:spPr>
      </p:pic>
      <p:pic>
        <p:nvPicPr>
          <p:cNvPr id="5" name="Picture 4">
            <a:extLst>
              <a:ext uri="{FF2B5EF4-FFF2-40B4-BE49-F238E27FC236}">
                <a16:creationId xmlns:a16="http://schemas.microsoft.com/office/drawing/2014/main" id="{42E48C91-6776-3D65-EE21-AC96A16D1E4E}"/>
              </a:ext>
            </a:extLst>
          </p:cNvPr>
          <p:cNvPicPr>
            <a:picLocks noChangeAspect="1"/>
          </p:cNvPicPr>
          <p:nvPr/>
        </p:nvPicPr>
        <p:blipFill rotWithShape="1">
          <a:blip r:embed="rId3"/>
          <a:srcRect r="16698" b="39470"/>
          <a:stretch/>
        </p:blipFill>
        <p:spPr>
          <a:xfrm>
            <a:off x="3298370" y="155291"/>
            <a:ext cx="8893629" cy="6735340"/>
          </a:xfrm>
          <a:prstGeom prst="rect">
            <a:avLst/>
          </a:prstGeom>
        </p:spPr>
      </p:pic>
      <p:pic>
        <p:nvPicPr>
          <p:cNvPr id="10" name="Picture 9">
            <a:extLst>
              <a:ext uri="{FF2B5EF4-FFF2-40B4-BE49-F238E27FC236}">
                <a16:creationId xmlns:a16="http://schemas.microsoft.com/office/drawing/2014/main" id="{51774CAF-1149-758A-0337-AE00887389EA}"/>
              </a:ext>
            </a:extLst>
          </p:cNvPr>
          <p:cNvPicPr>
            <a:picLocks noChangeAspect="1"/>
          </p:cNvPicPr>
          <p:nvPr/>
        </p:nvPicPr>
        <p:blipFill rotWithShape="1">
          <a:blip r:embed="rId4"/>
          <a:srcRect r="58654" b="50000"/>
          <a:stretch/>
        </p:blipFill>
        <p:spPr>
          <a:xfrm>
            <a:off x="2681343" y="-244902"/>
            <a:ext cx="9752126" cy="7102902"/>
          </a:xfrm>
          <a:prstGeom prst="rect">
            <a:avLst/>
          </a:prstGeom>
        </p:spPr>
      </p:pic>
      <p:pic>
        <p:nvPicPr>
          <p:cNvPr id="11" name="Picture 10">
            <a:extLst>
              <a:ext uri="{FF2B5EF4-FFF2-40B4-BE49-F238E27FC236}">
                <a16:creationId xmlns:a16="http://schemas.microsoft.com/office/drawing/2014/main" id="{93726654-2A00-D17B-138E-4720FC6C67C7}"/>
              </a:ext>
            </a:extLst>
          </p:cNvPr>
          <p:cNvPicPr>
            <a:picLocks noChangeAspect="1"/>
          </p:cNvPicPr>
          <p:nvPr/>
        </p:nvPicPr>
        <p:blipFill>
          <a:blip r:embed="rId5"/>
          <a:stretch>
            <a:fillRect/>
          </a:stretch>
        </p:blipFill>
        <p:spPr>
          <a:xfrm>
            <a:off x="8505915" y="5645663"/>
            <a:ext cx="3343508" cy="945904"/>
          </a:xfrm>
          <a:prstGeom prst="rect">
            <a:avLst/>
          </a:prstGeom>
        </p:spPr>
      </p:pic>
      <p:sp>
        <p:nvSpPr>
          <p:cNvPr id="6" name="Title 1">
            <a:extLst>
              <a:ext uri="{FF2B5EF4-FFF2-40B4-BE49-F238E27FC236}">
                <a16:creationId xmlns:a16="http://schemas.microsoft.com/office/drawing/2014/main" id="{326B26F5-5670-F719-3CBF-4EC1F2DB0C3B}"/>
              </a:ext>
            </a:extLst>
          </p:cNvPr>
          <p:cNvSpPr>
            <a:spLocks noGrp="1"/>
          </p:cNvSpPr>
          <p:nvPr>
            <p:ph type="title"/>
          </p:nvPr>
        </p:nvSpPr>
        <p:spPr>
          <a:xfrm>
            <a:off x="4919869" y="2643767"/>
            <a:ext cx="5951331" cy="1325563"/>
          </a:xfrm>
        </p:spPr>
        <p:txBody>
          <a:bodyPr/>
          <a:lstStyle/>
          <a:p>
            <a:r>
              <a:rPr lang="en-US" dirty="0">
                <a:latin typeface="Bahnschrift" panose="020B0502040204020203" pitchFamily="34" charset="0"/>
              </a:rPr>
              <a:t>Gracias!</a:t>
            </a:r>
          </a:p>
        </p:txBody>
      </p:sp>
    </p:spTree>
    <p:extLst>
      <p:ext uri="{BB962C8B-B14F-4D97-AF65-F5344CB8AC3E}">
        <p14:creationId xmlns:p14="http://schemas.microsoft.com/office/powerpoint/2010/main" val="258356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EC0D3-D423-B7C9-4AD3-A19C09C6D5F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1E35B1F-A4CB-06C7-BD0D-5702D7A75D30}"/>
              </a:ext>
            </a:extLst>
          </p:cNvPr>
          <p:cNvPicPr>
            <a:picLocks noChangeAspect="1"/>
          </p:cNvPicPr>
          <p:nvPr/>
        </p:nvPicPr>
        <p:blipFill rotWithShape="1">
          <a:blip r:embed="rId3"/>
          <a:srcRect t="5528" r="10856"/>
          <a:stretch/>
        </p:blipFill>
        <p:spPr>
          <a:xfrm>
            <a:off x="5263377" y="0"/>
            <a:ext cx="6928624" cy="6977638"/>
          </a:xfrm>
          <a:prstGeom prst="rect">
            <a:avLst/>
          </a:prstGeom>
        </p:spPr>
      </p:pic>
      <p:pic>
        <p:nvPicPr>
          <p:cNvPr id="6" name="Picture 5">
            <a:extLst>
              <a:ext uri="{FF2B5EF4-FFF2-40B4-BE49-F238E27FC236}">
                <a16:creationId xmlns:a16="http://schemas.microsoft.com/office/drawing/2014/main" id="{8C4E43C4-B40E-0A5B-CCCE-5D1186D18502}"/>
              </a:ext>
            </a:extLst>
          </p:cNvPr>
          <p:cNvPicPr>
            <a:picLocks noChangeAspect="1"/>
          </p:cNvPicPr>
          <p:nvPr/>
        </p:nvPicPr>
        <p:blipFill>
          <a:blip r:embed="rId4"/>
          <a:stretch>
            <a:fillRect/>
          </a:stretch>
        </p:blipFill>
        <p:spPr>
          <a:xfrm>
            <a:off x="425606" y="431314"/>
            <a:ext cx="3343508" cy="945904"/>
          </a:xfrm>
          <a:prstGeom prst="rect">
            <a:avLst/>
          </a:prstGeom>
        </p:spPr>
      </p:pic>
      <p:sp>
        <p:nvSpPr>
          <p:cNvPr id="7" name="Title 1">
            <a:extLst>
              <a:ext uri="{FF2B5EF4-FFF2-40B4-BE49-F238E27FC236}">
                <a16:creationId xmlns:a16="http://schemas.microsoft.com/office/drawing/2014/main" id="{F871A7D7-4047-39B9-97AE-534926ED3B7A}"/>
              </a:ext>
            </a:extLst>
          </p:cNvPr>
          <p:cNvSpPr>
            <a:spLocks noGrp="1"/>
          </p:cNvSpPr>
          <p:nvPr>
            <p:ph type="title"/>
          </p:nvPr>
        </p:nvSpPr>
        <p:spPr>
          <a:xfrm>
            <a:off x="858579" y="2416612"/>
            <a:ext cx="10474842" cy="758990"/>
          </a:xfrm>
        </p:spPr>
        <p:txBody>
          <a:bodyPr>
            <a:normAutofit fontScale="90000"/>
          </a:bodyPr>
          <a:lstStyle/>
          <a:p>
            <a:pPr algn="ctr"/>
            <a:r>
              <a:rPr lang="es-419" dirty="0">
                <a:latin typeface="Bahnschrift" panose="020B0502040204020203" pitchFamily="34" charset="0"/>
              </a:rPr>
              <a:t>Estimaciones provinciales del </a:t>
            </a:r>
            <a:br>
              <a:rPr lang="es-419" dirty="0">
                <a:latin typeface="Bahnschrift" panose="020B0502040204020203" pitchFamily="34" charset="0"/>
              </a:rPr>
            </a:br>
            <a:r>
              <a:rPr lang="es-419" dirty="0">
                <a:latin typeface="Bahnschrift" panose="020B0502040204020203" pitchFamily="34" charset="0"/>
              </a:rPr>
              <a:t>Índice de Capital Humano 2019 </a:t>
            </a:r>
            <a:br>
              <a:rPr lang="es-419" dirty="0">
                <a:latin typeface="Bahnschrift" panose="020B0502040204020203" pitchFamily="34" charset="0"/>
              </a:rPr>
            </a:br>
            <a:r>
              <a:rPr lang="es-419" dirty="0">
                <a:latin typeface="Bahnschrift" panose="020B0502040204020203" pitchFamily="34" charset="0"/>
              </a:rPr>
              <a:t>para República Dominicana</a:t>
            </a:r>
          </a:p>
        </p:txBody>
      </p:sp>
      <p:sp>
        <p:nvSpPr>
          <p:cNvPr id="8" name="Content Placeholder 2">
            <a:extLst>
              <a:ext uri="{FF2B5EF4-FFF2-40B4-BE49-F238E27FC236}">
                <a16:creationId xmlns:a16="http://schemas.microsoft.com/office/drawing/2014/main" id="{BDE85683-00A1-C9C2-A6F7-9A8C9F7267A9}"/>
              </a:ext>
            </a:extLst>
          </p:cNvPr>
          <p:cNvSpPr>
            <a:spLocks noGrp="1"/>
          </p:cNvSpPr>
          <p:nvPr>
            <p:ph idx="1"/>
          </p:nvPr>
        </p:nvSpPr>
        <p:spPr>
          <a:xfrm>
            <a:off x="437571" y="5186637"/>
            <a:ext cx="8157349" cy="390576"/>
          </a:xfrm>
        </p:spPr>
        <p:txBody>
          <a:bodyPr>
            <a:normAutofit fontScale="85000" lnSpcReduction="20000"/>
          </a:bodyPr>
          <a:lstStyle/>
          <a:p>
            <a:pPr marL="0" indent="0">
              <a:buNone/>
            </a:pPr>
            <a:r>
              <a:rPr lang="es-419" b="1" dirty="0"/>
              <a:t>José Gabriel Escarramán e Ilvin Mendoza Carrasco</a:t>
            </a:r>
          </a:p>
        </p:txBody>
      </p:sp>
      <p:sp>
        <p:nvSpPr>
          <p:cNvPr id="2" name="Content Placeholder 2">
            <a:extLst>
              <a:ext uri="{FF2B5EF4-FFF2-40B4-BE49-F238E27FC236}">
                <a16:creationId xmlns:a16="http://schemas.microsoft.com/office/drawing/2014/main" id="{AA4B6A46-37D4-E4FF-1C4B-A48985A8194C}"/>
              </a:ext>
            </a:extLst>
          </p:cNvPr>
          <p:cNvSpPr txBox="1">
            <a:spLocks/>
          </p:cNvSpPr>
          <p:nvPr/>
        </p:nvSpPr>
        <p:spPr>
          <a:xfrm>
            <a:off x="425606" y="5570663"/>
            <a:ext cx="8157348" cy="849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419" sz="2000" dirty="0">
                <a:latin typeface="Bahnschrift" panose="020B0502040204020203" pitchFamily="34" charset="0"/>
              </a:rPr>
              <a:t>Dirección de Políticas de Desarrollo de la Zona Fronteriza</a:t>
            </a:r>
          </a:p>
          <a:p>
            <a:pPr marL="0" indent="0">
              <a:lnSpc>
                <a:spcPct val="100000"/>
              </a:lnSpc>
              <a:spcBef>
                <a:spcPts val="0"/>
              </a:spcBef>
              <a:buFont typeface="Arial" panose="020B0604020202020204" pitchFamily="34" charset="0"/>
              <a:buNone/>
            </a:pPr>
            <a:r>
              <a:rPr lang="es-419" sz="2000" dirty="0">
                <a:latin typeface="Bahnschrift" panose="020B0502040204020203" pitchFamily="34" charset="0"/>
              </a:rPr>
              <a:t>Ministerio de Economía, Planificación y Desarrollo</a:t>
            </a:r>
          </a:p>
        </p:txBody>
      </p:sp>
    </p:spTree>
    <p:extLst>
      <p:ext uri="{BB962C8B-B14F-4D97-AF65-F5344CB8AC3E}">
        <p14:creationId xmlns:p14="http://schemas.microsoft.com/office/powerpoint/2010/main" val="3411068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04A5A158-45A8-1FF5-6F99-AF65C385EC17}"/>
              </a:ext>
            </a:extLst>
          </p:cNvPr>
          <p:cNvSpPr/>
          <p:nvPr/>
        </p:nvSpPr>
        <p:spPr>
          <a:xfrm>
            <a:off x="-1240972" y="5606141"/>
            <a:ext cx="14140542" cy="94705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Rectángulo: esquinas redondeadas 1">
            <a:extLst>
              <a:ext uri="{FF2B5EF4-FFF2-40B4-BE49-F238E27FC236}">
                <a16:creationId xmlns:a16="http://schemas.microsoft.com/office/drawing/2014/main" id="{2CC558BC-9D56-FD80-6C1F-1B91B9DF2943}"/>
              </a:ext>
            </a:extLst>
          </p:cNvPr>
          <p:cNvSpPr/>
          <p:nvPr/>
        </p:nvSpPr>
        <p:spPr>
          <a:xfrm>
            <a:off x="108857" y="304799"/>
            <a:ext cx="11843656" cy="27867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7" name="TextBox 6">
            <a:extLst>
              <a:ext uri="{FF2B5EF4-FFF2-40B4-BE49-F238E27FC236}">
                <a16:creationId xmlns:a16="http://schemas.microsoft.com/office/drawing/2014/main" id="{31A0E250-1501-FF7D-73F6-7972A6AD21CE}"/>
              </a:ext>
            </a:extLst>
          </p:cNvPr>
          <p:cNvSpPr txBox="1"/>
          <p:nvPr/>
        </p:nvSpPr>
        <p:spPr>
          <a:xfrm>
            <a:off x="241383" y="427626"/>
            <a:ext cx="11859479" cy="715089"/>
          </a:xfrm>
          <a:prstGeom prst="roundRect">
            <a:avLst/>
          </a:prstGeom>
          <a:noFill/>
          <a:ln w="38100" cap="rnd">
            <a:noFill/>
            <a:bevel/>
          </a:ln>
        </p:spPr>
        <p:txBody>
          <a:bodyPr wrap="square" lIns="91440" tIns="45720" rIns="91440" bIns="45720" anchor="t">
            <a:spAutoFit/>
          </a:bodyPr>
          <a:lstStyle/>
          <a:p>
            <a:pPr>
              <a:spcAft>
                <a:spcPts val="800"/>
              </a:spcAft>
            </a:pPr>
            <a:r>
              <a:rPr lang="es-DO">
                <a:latin typeface="Bahnschrift"/>
                <a:ea typeface="Aptos" panose="020B0004020202020204" pitchFamily="34" charset="0"/>
                <a:cs typeface="Aptos Display" panose="020B0004020202020204" pitchFamily="34" charset="0"/>
              </a:rPr>
              <a:t>Acumulación</a:t>
            </a:r>
            <a:r>
              <a:rPr lang="es-DO">
                <a:effectLst/>
                <a:latin typeface="Bahnschrift"/>
                <a:ea typeface="Aptos" panose="020B0004020202020204" pitchFamily="34" charset="0"/>
                <a:cs typeface="Aptos Display" panose="020B0004020202020204" pitchFamily="34" charset="0"/>
              </a:rPr>
              <a:t> </a:t>
            </a:r>
            <a:r>
              <a:rPr lang="es-DO">
                <a:latin typeface="Bahnschrift"/>
                <a:ea typeface="Aptos" panose="020B0004020202020204" pitchFamily="34" charset="0"/>
                <a:cs typeface="Aptos Display" panose="020B0004020202020204" pitchFamily="34" charset="0"/>
              </a:rPr>
              <a:t>de capital humano asociada a  </a:t>
            </a:r>
            <a:r>
              <a:rPr lang="es-DO" b="1">
                <a:effectLst/>
                <a:latin typeface="Bahnschrift"/>
                <a:ea typeface="Aptos" panose="020B0004020202020204" pitchFamily="34" charset="0"/>
                <a:cs typeface="Aptos Display" panose="020B0004020202020204" pitchFamily="34" charset="0"/>
              </a:rPr>
              <a:t>diferencias de renta y la convergencia condicionada entre países</a:t>
            </a:r>
            <a:r>
              <a:rPr lang="es-DO">
                <a:effectLst/>
                <a:latin typeface="Bahnschrift"/>
                <a:ea typeface="Aptos" panose="020B0004020202020204" pitchFamily="34" charset="0"/>
                <a:cs typeface="Aptos Display" panose="020B0004020202020204" pitchFamily="34" charset="0"/>
              </a:rPr>
              <a:t> </a:t>
            </a:r>
            <a:r>
              <a:rPr lang="es-DO" b="1">
                <a:effectLst/>
                <a:latin typeface="Bahnschrift"/>
                <a:ea typeface="Aptos" panose="020B0004020202020204" pitchFamily="34" charset="0"/>
                <a:cs typeface="Aptos Display" panose="020B0004020202020204" pitchFamily="34" charset="0"/>
              </a:rPr>
              <a:t>(</a:t>
            </a:r>
            <a:r>
              <a:rPr lang="es-DO" b="1">
                <a:latin typeface="Bahnschrift"/>
                <a:ea typeface="Aptos" panose="020B0004020202020204" pitchFamily="34" charset="0"/>
                <a:cs typeface="Aptos Display" panose="020B0004020202020204" pitchFamily="34" charset="0"/>
              </a:rPr>
              <a:t>Lucas, 1988; </a:t>
            </a:r>
            <a:r>
              <a:rPr lang="es-DO" b="1">
                <a:effectLst/>
                <a:latin typeface="Bahnschrift"/>
                <a:ea typeface="Aptos" panose="020B0004020202020204" pitchFamily="34" charset="0"/>
                <a:cs typeface="Aptos Display" panose="020B0004020202020204" pitchFamily="34" charset="0"/>
              </a:rPr>
              <a:t>MRW, 1992).</a:t>
            </a:r>
            <a:r>
              <a:rPr lang="en-US" b="1">
                <a:effectLst/>
                <a:latin typeface="Bahnschrift"/>
                <a:ea typeface="Aptos" panose="020B0004020202020204" pitchFamily="34" charset="0"/>
                <a:cs typeface="Times New Roman"/>
              </a:rPr>
              <a:t> </a:t>
            </a:r>
            <a:r>
              <a:rPr lang="en-US">
                <a:effectLst/>
                <a:latin typeface="Bahnschrift"/>
                <a:ea typeface="Aptos" panose="020B0004020202020204" pitchFamily="34" charset="0"/>
                <a:cs typeface="Times New Roman"/>
              </a:rPr>
              <a:t> </a:t>
            </a:r>
            <a:r>
              <a:rPr lang="en-US">
                <a:effectLst/>
                <a:latin typeface="Bahnschrift"/>
              </a:rPr>
              <a:t> </a:t>
            </a:r>
            <a:endParaRPr lang="en-US" kern="100">
              <a:effectLst/>
              <a:latin typeface="Bahnschrift"/>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2224774-2C73-E034-BCED-41DDD2E99703}"/>
              </a:ext>
            </a:extLst>
          </p:cNvPr>
          <p:cNvSpPr txBox="1"/>
          <p:nvPr/>
        </p:nvSpPr>
        <p:spPr>
          <a:xfrm>
            <a:off x="263154" y="1145270"/>
            <a:ext cx="11685309" cy="715089"/>
          </a:xfrm>
          <a:prstGeom prst="roundRect">
            <a:avLst/>
          </a:prstGeom>
          <a:noFill/>
          <a:ln w="38100" cap="rnd">
            <a:noFill/>
            <a:bevel/>
          </a:ln>
        </p:spPr>
        <p:txBody>
          <a:bodyPr wrap="square" lIns="91440" tIns="45720" rIns="91440" bIns="45720" anchor="t">
            <a:spAutoFit/>
          </a:bodyPr>
          <a:lstStyle/>
          <a:p>
            <a:pPr>
              <a:spcAft>
                <a:spcPts val="800"/>
              </a:spcAft>
            </a:pPr>
            <a:r>
              <a:rPr lang="es-ES">
                <a:solidFill>
                  <a:srgbClr val="000000"/>
                </a:solidFill>
                <a:latin typeface="Bahnschrift"/>
                <a:ea typeface="Aptos" panose="020B0004020202020204" pitchFamily="34" charset="0"/>
                <a:cs typeface="Aptos Display" panose="020B0004020202020204" pitchFamily="34" charset="0"/>
              </a:rPr>
              <a:t>Retorno</a:t>
            </a:r>
            <a:r>
              <a:rPr lang="es-ES" sz="1800">
                <a:solidFill>
                  <a:srgbClr val="000000"/>
                </a:solidFill>
                <a:effectLst/>
                <a:latin typeface="Bahnschrift"/>
                <a:ea typeface="Aptos" panose="020B0004020202020204" pitchFamily="34" charset="0"/>
                <a:cs typeface="Aptos Display" panose="020B0004020202020204" pitchFamily="34" charset="0"/>
              </a:rPr>
              <a:t> </a:t>
            </a:r>
            <a:r>
              <a:rPr lang="es-ES" sz="1800" b="1">
                <a:solidFill>
                  <a:srgbClr val="000000"/>
                </a:solidFill>
                <a:effectLst/>
                <a:latin typeface="Bahnschrift"/>
                <a:ea typeface="Aptos" panose="020B0004020202020204" pitchFamily="34" charset="0"/>
                <a:cs typeface="Aptos Display" panose="020B0004020202020204" pitchFamily="34" charset="0"/>
              </a:rPr>
              <a:t>asociable a una función de ingresos relacionada a los años de escolaridad y la capacitación laboral</a:t>
            </a:r>
            <a:r>
              <a:rPr lang="es-ES" sz="1800">
                <a:solidFill>
                  <a:srgbClr val="000000"/>
                </a:solidFill>
                <a:effectLst/>
                <a:latin typeface="Bahnschrift"/>
                <a:ea typeface="Aptos" panose="020B0004020202020204" pitchFamily="34" charset="0"/>
                <a:cs typeface="Aptos Display" panose="020B0004020202020204" pitchFamily="34" charset="0"/>
              </a:rPr>
              <a:t> </a:t>
            </a:r>
            <a:r>
              <a:rPr lang="es-ES">
                <a:solidFill>
                  <a:srgbClr val="000000"/>
                </a:solidFill>
                <a:latin typeface="Bahnschrift"/>
                <a:ea typeface="Aptos" panose="020B0004020202020204" pitchFamily="34" charset="0"/>
                <a:cs typeface="Aptos Display" panose="020B0004020202020204" pitchFamily="34" charset="0"/>
              </a:rPr>
              <a:t>(</a:t>
            </a:r>
            <a:r>
              <a:rPr lang="es-ES" err="1">
                <a:solidFill>
                  <a:srgbClr val="000000"/>
                </a:solidFill>
                <a:latin typeface="Bahnschrift"/>
                <a:ea typeface="Aptos" panose="020B0004020202020204" pitchFamily="34" charset="0"/>
                <a:cs typeface="Aptos Display" panose="020B0004020202020204" pitchFamily="34" charset="0"/>
              </a:rPr>
              <a:t>Mincer</a:t>
            </a:r>
            <a:r>
              <a:rPr lang="es-ES">
                <a:solidFill>
                  <a:srgbClr val="000000"/>
                </a:solidFill>
                <a:latin typeface="Bahnschrift"/>
                <a:ea typeface="Aptos" panose="020B0004020202020204" pitchFamily="34" charset="0"/>
                <a:cs typeface="Aptos Display" panose="020B0004020202020204" pitchFamily="34" charset="0"/>
              </a:rPr>
              <a:t>, 1974</a:t>
            </a:r>
            <a:r>
              <a:rPr lang="es-ES" sz="1800">
                <a:solidFill>
                  <a:srgbClr val="000000"/>
                </a:solidFill>
                <a:effectLst/>
                <a:latin typeface="Bahnschrift"/>
                <a:ea typeface="Aptos" panose="020B0004020202020204" pitchFamily="34" charset="0"/>
                <a:cs typeface="Aptos Display" panose="020B0004020202020204" pitchFamily="34" charset="0"/>
              </a:rPr>
              <a:t>).</a:t>
            </a:r>
          </a:p>
        </p:txBody>
      </p:sp>
      <p:sp>
        <p:nvSpPr>
          <p:cNvPr id="19" name="TextBox 18">
            <a:extLst>
              <a:ext uri="{FF2B5EF4-FFF2-40B4-BE49-F238E27FC236}">
                <a16:creationId xmlns:a16="http://schemas.microsoft.com/office/drawing/2014/main" id="{6CAF66A4-2817-4C0A-EA36-D21F07ACB5B3}"/>
              </a:ext>
            </a:extLst>
          </p:cNvPr>
          <p:cNvSpPr txBox="1"/>
          <p:nvPr/>
        </p:nvSpPr>
        <p:spPr>
          <a:xfrm>
            <a:off x="762507" y="1862913"/>
            <a:ext cx="10585852" cy="1135063"/>
          </a:xfrm>
          <a:prstGeom prst="roundRect">
            <a:avLst/>
          </a:prstGeom>
          <a:noFill/>
          <a:ln w="38100" cap="rnd">
            <a:noFill/>
            <a:bevel/>
          </a:ln>
        </p:spPr>
        <p:txBody>
          <a:bodyPr wrap="square" lIns="91440" tIns="45720" rIns="91440" bIns="45720" anchor="t">
            <a:spAutoFit/>
          </a:bodyPr>
          <a:lstStyle/>
          <a:p>
            <a:pPr marL="285750" indent="-285750">
              <a:spcAft>
                <a:spcPts val="800"/>
              </a:spcAft>
              <a:buFont typeface="Arial" panose="020B0604020202020204" pitchFamily="34" charset="0"/>
              <a:buChar char="•"/>
            </a:pPr>
            <a:r>
              <a:rPr lang="es-ES" b="1">
                <a:solidFill>
                  <a:srgbClr val="000000"/>
                </a:solidFill>
                <a:latin typeface="Bahnschrift"/>
                <a:ea typeface="Aptos" panose="020B0004020202020204" pitchFamily="34" charset="0"/>
                <a:cs typeface="Aptos Display" panose="020B0004020202020204" pitchFamily="34" charset="0"/>
              </a:rPr>
              <a:t>Retornos</a:t>
            </a:r>
            <a:r>
              <a:rPr lang="es-ES" sz="1800" b="1">
                <a:solidFill>
                  <a:srgbClr val="000000"/>
                </a:solidFill>
                <a:effectLst/>
                <a:latin typeface="Bahnschrift"/>
                <a:ea typeface="Aptos" panose="020B0004020202020204" pitchFamily="34" charset="0"/>
                <a:cs typeface="Aptos Display" panose="020B0004020202020204" pitchFamily="34" charset="0"/>
              </a:rPr>
              <a:t> tienden a ser mayores en la educación inicial</a:t>
            </a:r>
            <a:r>
              <a:rPr lang="es-ES" sz="1800">
                <a:solidFill>
                  <a:srgbClr val="000000"/>
                </a:solidFill>
                <a:effectLst/>
                <a:latin typeface="Bahnschrift"/>
                <a:ea typeface="Aptos" panose="020B0004020202020204" pitchFamily="34" charset="0"/>
                <a:cs typeface="Aptos Display" panose="020B0004020202020204" pitchFamily="34" charset="0"/>
              </a:rPr>
              <a:t> (</a:t>
            </a:r>
            <a:r>
              <a:rPr lang="es-ES" sz="1800" err="1">
                <a:solidFill>
                  <a:srgbClr val="000000"/>
                </a:solidFill>
                <a:effectLst/>
                <a:latin typeface="Bahnschrift"/>
                <a:ea typeface="Aptos" panose="020B0004020202020204" pitchFamily="34" charset="0"/>
                <a:cs typeface="Aptos Display" panose="020B0004020202020204" pitchFamily="34" charset="0"/>
              </a:rPr>
              <a:t>Heckman</a:t>
            </a:r>
            <a:r>
              <a:rPr lang="es-ES" sz="1800">
                <a:solidFill>
                  <a:srgbClr val="000000"/>
                </a:solidFill>
                <a:effectLst/>
                <a:latin typeface="Bahnschrift"/>
                <a:ea typeface="Aptos" panose="020B0004020202020204" pitchFamily="34" charset="0"/>
                <a:cs typeface="Aptos Display" panose="020B0004020202020204" pitchFamily="34" charset="0"/>
              </a:rPr>
              <a:t>, 1999). </a:t>
            </a:r>
            <a:endParaRPr lang="es-ES">
              <a:solidFill>
                <a:srgbClr val="000000"/>
              </a:solidFill>
              <a:latin typeface="Bahnschrift"/>
            </a:endParaRPr>
          </a:p>
          <a:p>
            <a:pPr marL="285750" indent="-285750">
              <a:spcAft>
                <a:spcPts val="800"/>
              </a:spcAft>
              <a:buFont typeface="Arial" panose="020B0604020202020204" pitchFamily="34" charset="0"/>
              <a:buChar char="•"/>
            </a:pPr>
            <a:r>
              <a:rPr lang="es-ES">
                <a:solidFill>
                  <a:srgbClr val="000000"/>
                </a:solidFill>
                <a:latin typeface="Bahnschrift"/>
                <a:ea typeface="Aptos" panose="020B0004020202020204" pitchFamily="34" charset="0"/>
                <a:cs typeface="Aptos Display" panose="020B0004020202020204" pitchFamily="34" charset="0"/>
              </a:rPr>
              <a:t>Retornos</a:t>
            </a:r>
            <a:r>
              <a:rPr lang="es-ES" sz="1800">
                <a:solidFill>
                  <a:srgbClr val="000000"/>
                </a:solidFill>
                <a:effectLst/>
                <a:latin typeface="Bahnschrift"/>
                <a:ea typeface="Aptos" panose="020B0004020202020204" pitchFamily="34" charset="0"/>
                <a:cs typeface="Aptos Display" panose="020B0004020202020204" pitchFamily="34" charset="0"/>
              </a:rPr>
              <a:t> marginales de escolaridad en 8.8%; son mayores en </a:t>
            </a:r>
            <a:r>
              <a:rPr lang="es-ES" sz="1800" b="1">
                <a:solidFill>
                  <a:srgbClr val="000000"/>
                </a:solidFill>
                <a:effectLst/>
                <a:latin typeface="Bahnschrift"/>
                <a:ea typeface="Aptos" panose="020B0004020202020204" pitchFamily="34" charset="0"/>
                <a:cs typeface="Aptos Display" panose="020B0004020202020204" pitchFamily="34" charset="0"/>
              </a:rPr>
              <a:t>países de bajo y medio ingreso, y en promedio, mayores en las mujeres</a:t>
            </a:r>
            <a:r>
              <a:rPr lang="es-ES" sz="1800">
                <a:solidFill>
                  <a:srgbClr val="000000"/>
                </a:solidFill>
                <a:effectLst/>
                <a:latin typeface="Bahnschrift"/>
                <a:ea typeface="Aptos" panose="020B0004020202020204" pitchFamily="34" charset="0"/>
                <a:cs typeface="Aptos Display" panose="020B0004020202020204" pitchFamily="34" charset="0"/>
              </a:rPr>
              <a:t> (</a:t>
            </a:r>
            <a:r>
              <a:rPr lang="es-ES" sz="1800" err="1">
                <a:solidFill>
                  <a:srgbClr val="000000"/>
                </a:solidFill>
                <a:effectLst/>
                <a:latin typeface="Bahnschrift"/>
                <a:ea typeface="Aptos" panose="020B0004020202020204" pitchFamily="34" charset="0"/>
                <a:cs typeface="Aptos Display" panose="020B0004020202020204" pitchFamily="34" charset="0"/>
              </a:rPr>
              <a:t>Psacharopoulos</a:t>
            </a:r>
            <a:r>
              <a:rPr lang="es-ES" sz="1800">
                <a:solidFill>
                  <a:srgbClr val="000000"/>
                </a:solidFill>
                <a:effectLst/>
                <a:latin typeface="Bahnschrift"/>
                <a:ea typeface="Aptos" panose="020B0004020202020204" pitchFamily="34" charset="0"/>
                <a:cs typeface="Aptos Display" panose="020B0004020202020204" pitchFamily="34" charset="0"/>
              </a:rPr>
              <a:t> &amp; </a:t>
            </a:r>
            <a:r>
              <a:rPr lang="es-ES" sz="1800" err="1">
                <a:solidFill>
                  <a:srgbClr val="000000"/>
                </a:solidFill>
                <a:effectLst/>
                <a:latin typeface="Bahnschrift"/>
                <a:ea typeface="Aptos" panose="020B0004020202020204" pitchFamily="34" charset="0"/>
                <a:cs typeface="Aptos Display" panose="020B0004020202020204" pitchFamily="34" charset="0"/>
              </a:rPr>
              <a:t>Patrinos</a:t>
            </a:r>
            <a:r>
              <a:rPr lang="es-ES" sz="1800">
                <a:solidFill>
                  <a:srgbClr val="000000"/>
                </a:solidFill>
                <a:effectLst/>
                <a:latin typeface="Bahnschrift"/>
                <a:ea typeface="Aptos" panose="020B0004020202020204" pitchFamily="34" charset="0"/>
                <a:cs typeface="Aptos Display" panose="020B0004020202020204" pitchFamily="34" charset="0"/>
              </a:rPr>
              <a:t>, 2018).</a:t>
            </a:r>
            <a:endParaRPr lang="es-ES">
              <a:solidFill>
                <a:srgbClr val="000000"/>
              </a:solidFill>
              <a:latin typeface="Bahnschrift"/>
            </a:endParaRPr>
          </a:p>
        </p:txBody>
      </p:sp>
      <p:sp>
        <p:nvSpPr>
          <p:cNvPr id="20" name="TextBox 19">
            <a:extLst>
              <a:ext uri="{FF2B5EF4-FFF2-40B4-BE49-F238E27FC236}">
                <a16:creationId xmlns:a16="http://schemas.microsoft.com/office/drawing/2014/main" id="{26CD1D29-6352-D5C7-6E8D-D3477E985CAC}"/>
              </a:ext>
            </a:extLst>
          </p:cNvPr>
          <p:cNvSpPr txBox="1"/>
          <p:nvPr/>
        </p:nvSpPr>
        <p:spPr>
          <a:xfrm>
            <a:off x="109364" y="5688917"/>
            <a:ext cx="11794166" cy="783193"/>
          </a:xfrm>
          <a:prstGeom prst="roundRect">
            <a:avLst/>
          </a:prstGeom>
          <a:noFill/>
          <a:ln w="38100" cap="rnd">
            <a:noFill/>
            <a:bevel/>
          </a:ln>
        </p:spPr>
        <p:txBody>
          <a:bodyPr wrap="square" lIns="91440" tIns="45720" rIns="91440" bIns="45720" anchor="t">
            <a:spAutoFit/>
          </a:bodyPr>
          <a:lstStyle/>
          <a:p>
            <a:pPr algn="ctr">
              <a:spcAft>
                <a:spcPts val="800"/>
              </a:spcAft>
            </a:pPr>
            <a:r>
              <a:rPr lang="es-DO" sz="2000" kern="100" err="1">
                <a:solidFill>
                  <a:schemeClr val="accent1"/>
                </a:solidFill>
                <a:latin typeface="Bahnschrift"/>
                <a:ea typeface="Aptos" panose="020B0004020202020204" pitchFamily="34" charset="0"/>
                <a:cs typeface="Times New Roman"/>
              </a:rPr>
              <a:t>Kraay</a:t>
            </a:r>
            <a:r>
              <a:rPr lang="es-DO" sz="2000" kern="100">
                <a:solidFill>
                  <a:schemeClr val="accent1"/>
                </a:solidFill>
                <a:latin typeface="Bahnschrift"/>
                <a:ea typeface="Aptos" panose="020B0004020202020204" pitchFamily="34" charset="0"/>
                <a:cs typeface="Times New Roman"/>
              </a:rPr>
              <a:t> (2018) presenta una </a:t>
            </a:r>
            <a:r>
              <a:rPr lang="es-DO" sz="2000" b="1" kern="100">
                <a:solidFill>
                  <a:schemeClr val="accent1"/>
                </a:solidFill>
                <a:latin typeface="Bahnschrift"/>
                <a:ea typeface="Aptos" panose="020B0004020202020204" pitchFamily="34" charset="0"/>
                <a:cs typeface="Times New Roman"/>
              </a:rPr>
              <a:t>metodología para el ICH </a:t>
            </a:r>
            <a:r>
              <a:rPr lang="es-DO" sz="2000" kern="100">
                <a:solidFill>
                  <a:schemeClr val="accent1"/>
                </a:solidFill>
                <a:effectLst/>
                <a:latin typeface="Bahnschrift"/>
                <a:ea typeface="Aptos" panose="020B0004020202020204" pitchFamily="34" charset="0"/>
                <a:cs typeface="Times New Roman"/>
              </a:rPr>
              <a:t>que hace comparables internacionalmente algunas características que afectan la  trayectoria de acumulación del capital humano. </a:t>
            </a:r>
          </a:p>
        </p:txBody>
      </p:sp>
      <p:sp>
        <p:nvSpPr>
          <p:cNvPr id="21" name="TextBox 20">
            <a:extLst>
              <a:ext uri="{FF2B5EF4-FFF2-40B4-BE49-F238E27FC236}">
                <a16:creationId xmlns:a16="http://schemas.microsoft.com/office/drawing/2014/main" id="{6DA0DCE8-8D78-F60B-72E6-0814686386D2}"/>
              </a:ext>
            </a:extLst>
          </p:cNvPr>
          <p:cNvSpPr txBox="1"/>
          <p:nvPr/>
        </p:nvSpPr>
        <p:spPr>
          <a:xfrm>
            <a:off x="196449" y="3257136"/>
            <a:ext cx="11794166" cy="2167969"/>
          </a:xfrm>
          <a:prstGeom prst="roundRect">
            <a:avLst/>
          </a:prstGeom>
          <a:noFill/>
          <a:ln w="38100" cap="rnd">
            <a:noFill/>
            <a:bevel/>
          </a:ln>
        </p:spPr>
        <p:txBody>
          <a:bodyPr wrap="square" lIns="91440" tIns="45720" rIns="91440" bIns="45720" anchor="t">
            <a:spAutoFit/>
          </a:bodyPr>
          <a:lstStyle/>
          <a:p>
            <a:pPr algn="just">
              <a:spcAft>
                <a:spcPts val="800"/>
              </a:spcAft>
            </a:pPr>
            <a:r>
              <a:rPr lang="es-DO" kern="100" dirty="0">
                <a:latin typeface="Bahnschrift"/>
                <a:ea typeface="Aptos" panose="020B0004020202020204" pitchFamily="34" charset="0"/>
                <a:cs typeface="Times New Roman"/>
              </a:rPr>
              <a:t>En RD:</a:t>
            </a:r>
          </a:p>
          <a:p>
            <a:pPr algn="just">
              <a:spcAft>
                <a:spcPts val="800"/>
              </a:spcAft>
            </a:pPr>
            <a:r>
              <a:rPr lang="es-DO" kern="100" dirty="0">
                <a:latin typeface="Bahnschrift"/>
                <a:ea typeface="Aptos" panose="020B0004020202020204" pitchFamily="34" charset="0"/>
                <a:cs typeface="Times New Roman"/>
              </a:rPr>
              <a:t>Blanco</a:t>
            </a:r>
            <a:r>
              <a:rPr lang="es-DO" sz="1800" kern="100" dirty="0">
                <a:effectLst/>
                <a:latin typeface="Bahnschrift"/>
                <a:ea typeface="Aptos" panose="020B0004020202020204" pitchFamily="34" charset="0"/>
                <a:cs typeface="Times New Roman"/>
              </a:rPr>
              <a:t> y Gómez (2021) </a:t>
            </a:r>
            <a:r>
              <a:rPr lang="es-DO" kern="100" dirty="0">
                <a:latin typeface="Bahnschrift"/>
                <a:ea typeface="Aptos" panose="020B0004020202020204" pitchFamily="34" charset="0"/>
                <a:cs typeface="Times New Roman"/>
              </a:rPr>
              <a:t>emplearon</a:t>
            </a:r>
            <a:r>
              <a:rPr lang="es-DO" sz="1800" kern="100" dirty="0">
                <a:effectLst/>
                <a:latin typeface="Bahnschrift"/>
                <a:ea typeface="Aptos" panose="020B0004020202020204" pitchFamily="34" charset="0"/>
                <a:cs typeface="Times New Roman"/>
              </a:rPr>
              <a:t> un enfoque de brechas territoriales por</a:t>
            </a:r>
            <a:r>
              <a:rPr lang="es-DO" kern="100" dirty="0">
                <a:latin typeface="Bahnschrift"/>
                <a:ea typeface="Aptos" panose="020B0004020202020204" pitchFamily="34" charset="0"/>
                <a:cs typeface="Times New Roman"/>
              </a:rPr>
              <a:t> </a:t>
            </a:r>
            <a:r>
              <a:rPr lang="es-DO" sz="1800" kern="100" dirty="0">
                <a:effectLst/>
                <a:latin typeface="Bahnschrift"/>
                <a:ea typeface="Aptos" panose="020B0004020202020204" pitchFamily="34" charset="0"/>
                <a:cs typeface="Times New Roman"/>
              </a:rPr>
              <a:t>dimensiones de desarrollo de los ODS. </a:t>
            </a:r>
            <a:r>
              <a:rPr lang="es-DO" b="1" kern="100" dirty="0">
                <a:latin typeface="Bahnschrift"/>
                <a:ea typeface="Aptos" panose="020B0004020202020204" pitchFamily="34" charset="0"/>
                <a:cs typeface="Times New Roman"/>
              </a:rPr>
              <a:t>Estimaron que, de 32 provincias, 15 </a:t>
            </a:r>
            <a:r>
              <a:rPr lang="es-DO" sz="1800" b="1" kern="100" dirty="0">
                <a:effectLst/>
                <a:latin typeface="Bahnschrift"/>
                <a:ea typeface="Aptos" panose="020B0004020202020204" pitchFamily="34" charset="0"/>
                <a:cs typeface="Times New Roman"/>
              </a:rPr>
              <a:t>son territorios rezagados</a:t>
            </a:r>
            <a:r>
              <a:rPr lang="es-DO" b="1" kern="100" dirty="0">
                <a:latin typeface="Bahnschrift"/>
                <a:ea typeface="Aptos" panose="020B0004020202020204" pitchFamily="34" charset="0"/>
                <a:cs typeface="Times New Roman"/>
              </a:rPr>
              <a:t> en términos educativos y 22 en condiciones de salud.</a:t>
            </a:r>
            <a:endParaRPr lang="en-US" b="1" kern="100" dirty="0">
              <a:latin typeface="Bahnschrift"/>
              <a:cs typeface="Times New Roman"/>
            </a:endParaRPr>
          </a:p>
          <a:p>
            <a:pPr algn="just">
              <a:spcAft>
                <a:spcPts val="800"/>
              </a:spcAft>
            </a:pPr>
            <a:r>
              <a:rPr lang="es-DO" kern="100" dirty="0">
                <a:latin typeface="Bahnschrift"/>
                <a:cs typeface="Times New Roman"/>
              </a:rPr>
              <a:t>Escarramán &amp; Mendoza (2021) encontraron que, </a:t>
            </a:r>
            <a:r>
              <a:rPr lang="es-DO" b="1" kern="100" dirty="0">
                <a:latin typeface="Bahnschrift"/>
                <a:cs typeface="Times New Roman"/>
              </a:rPr>
              <a:t>en la población vulnerable potencialmente activa, el pasar a los tramos etarios correspondientes al secundario podría coincidir con reducciones de escolaridad. </a:t>
            </a:r>
            <a:endParaRPr lang="en-US" b="1" kern="100" dirty="0">
              <a:latin typeface="Bahnschrift"/>
              <a:cs typeface="Times New Roman"/>
            </a:endParaRPr>
          </a:p>
        </p:txBody>
      </p:sp>
    </p:spTree>
    <p:extLst>
      <p:ext uri="{BB962C8B-B14F-4D97-AF65-F5344CB8AC3E}">
        <p14:creationId xmlns:p14="http://schemas.microsoft.com/office/powerpoint/2010/main" val="120521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74DAC8F2-FF2A-4B74-B339-85C4F84836BF}"/>
              </a:ext>
            </a:extLst>
          </p:cNvPr>
          <p:cNvSpPr>
            <a:spLocks/>
          </p:cNvSpPr>
          <p:nvPr/>
        </p:nvSpPr>
        <p:spPr bwMode="auto">
          <a:xfrm>
            <a:off x="3708549" y="1061157"/>
            <a:ext cx="2448611" cy="3077043"/>
          </a:xfrm>
          <a:custGeom>
            <a:avLst/>
            <a:gdLst>
              <a:gd name="T0" fmla="*/ 339 w 653"/>
              <a:gd name="T1" fmla="*/ 664 h 820"/>
              <a:gd name="T2" fmla="*/ 321 w 653"/>
              <a:gd name="T3" fmla="*/ 569 h 820"/>
              <a:gd name="T4" fmla="*/ 565 w 653"/>
              <a:gd name="T5" fmla="*/ 321 h 820"/>
              <a:gd name="T6" fmla="*/ 653 w 653"/>
              <a:gd name="T7" fmla="*/ 160 h 820"/>
              <a:gd name="T8" fmla="*/ 565 w 653"/>
              <a:gd name="T9" fmla="*/ 0 h 820"/>
              <a:gd name="T10" fmla="*/ 0 w 653"/>
              <a:gd name="T11" fmla="*/ 569 h 820"/>
              <a:gd name="T12" fmla="*/ 59 w 653"/>
              <a:gd name="T13" fmla="*/ 820 h 820"/>
              <a:gd name="T14" fmla="*/ 151 w 653"/>
              <a:gd name="T15" fmla="*/ 669 h 820"/>
              <a:gd name="T16" fmla="*/ 339 w 653"/>
              <a:gd name="T17" fmla="*/ 66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820">
                <a:moveTo>
                  <a:pt x="339" y="664"/>
                </a:moveTo>
                <a:cubicBezTo>
                  <a:pt x="327" y="635"/>
                  <a:pt x="321" y="603"/>
                  <a:pt x="321" y="569"/>
                </a:cubicBezTo>
                <a:cubicBezTo>
                  <a:pt x="321" y="434"/>
                  <a:pt x="430" y="323"/>
                  <a:pt x="565" y="321"/>
                </a:cubicBezTo>
                <a:cubicBezTo>
                  <a:pt x="653" y="160"/>
                  <a:pt x="653" y="160"/>
                  <a:pt x="653" y="160"/>
                </a:cubicBezTo>
                <a:cubicBezTo>
                  <a:pt x="565" y="0"/>
                  <a:pt x="565" y="0"/>
                  <a:pt x="565" y="0"/>
                </a:cubicBezTo>
                <a:cubicBezTo>
                  <a:pt x="253" y="3"/>
                  <a:pt x="0" y="257"/>
                  <a:pt x="0" y="569"/>
                </a:cubicBezTo>
                <a:cubicBezTo>
                  <a:pt x="0" y="660"/>
                  <a:pt x="21" y="745"/>
                  <a:pt x="59" y="820"/>
                </a:cubicBezTo>
                <a:cubicBezTo>
                  <a:pt x="151" y="669"/>
                  <a:pt x="151" y="669"/>
                  <a:pt x="151" y="669"/>
                </a:cubicBezTo>
                <a:lnTo>
                  <a:pt x="339" y="6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Freeform 10">
            <a:extLst>
              <a:ext uri="{FF2B5EF4-FFF2-40B4-BE49-F238E27FC236}">
                <a16:creationId xmlns:a16="http://schemas.microsoft.com/office/drawing/2014/main" id="{2C5A1CFB-43C7-45E3-9CC4-FBBE0A2B1858}"/>
              </a:ext>
            </a:extLst>
          </p:cNvPr>
          <p:cNvSpPr>
            <a:spLocks/>
          </p:cNvSpPr>
          <p:nvPr/>
        </p:nvSpPr>
        <p:spPr bwMode="auto">
          <a:xfrm>
            <a:off x="5958537" y="1064412"/>
            <a:ext cx="2022058" cy="3197519"/>
          </a:xfrm>
          <a:custGeom>
            <a:avLst/>
            <a:gdLst>
              <a:gd name="T0" fmla="*/ 0 w 539"/>
              <a:gd name="T1" fmla="*/ 322 h 852"/>
              <a:gd name="T2" fmla="*/ 218 w 539"/>
              <a:gd name="T3" fmla="*/ 568 h 852"/>
              <a:gd name="T4" fmla="*/ 184 w 539"/>
              <a:gd name="T5" fmla="*/ 694 h 852"/>
              <a:gd name="T6" fmla="*/ 279 w 539"/>
              <a:gd name="T7" fmla="*/ 848 h 852"/>
              <a:gd name="T8" fmla="*/ 463 w 539"/>
              <a:gd name="T9" fmla="*/ 852 h 852"/>
              <a:gd name="T10" fmla="*/ 539 w 539"/>
              <a:gd name="T11" fmla="*/ 568 h 852"/>
              <a:gd name="T12" fmla="*/ 2 w 539"/>
              <a:gd name="T13" fmla="*/ 0 h 852"/>
              <a:gd name="T14" fmla="*/ 89 w 539"/>
              <a:gd name="T15" fmla="*/ 158 h 852"/>
              <a:gd name="T16" fmla="*/ 0 w 539"/>
              <a:gd name="T17" fmla="*/ 32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852">
                <a:moveTo>
                  <a:pt x="0" y="322"/>
                </a:moveTo>
                <a:cubicBezTo>
                  <a:pt x="123" y="337"/>
                  <a:pt x="218" y="441"/>
                  <a:pt x="218" y="568"/>
                </a:cubicBezTo>
                <a:cubicBezTo>
                  <a:pt x="218" y="614"/>
                  <a:pt x="206" y="657"/>
                  <a:pt x="184" y="694"/>
                </a:cubicBezTo>
                <a:cubicBezTo>
                  <a:pt x="279" y="848"/>
                  <a:pt x="279" y="848"/>
                  <a:pt x="279" y="848"/>
                </a:cubicBezTo>
                <a:cubicBezTo>
                  <a:pt x="463" y="852"/>
                  <a:pt x="463" y="852"/>
                  <a:pt x="463" y="852"/>
                </a:cubicBezTo>
                <a:cubicBezTo>
                  <a:pt x="511" y="768"/>
                  <a:pt x="539" y="672"/>
                  <a:pt x="539" y="568"/>
                </a:cubicBezTo>
                <a:cubicBezTo>
                  <a:pt x="539" y="265"/>
                  <a:pt x="301" y="17"/>
                  <a:pt x="2" y="0"/>
                </a:cubicBezTo>
                <a:cubicBezTo>
                  <a:pt x="89" y="158"/>
                  <a:pt x="89" y="158"/>
                  <a:pt x="89" y="158"/>
                </a:cubicBezTo>
                <a:lnTo>
                  <a:pt x="0" y="32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a:extLst>
              <a:ext uri="{FF2B5EF4-FFF2-40B4-BE49-F238E27FC236}">
                <a16:creationId xmlns:a16="http://schemas.microsoft.com/office/drawing/2014/main" id="{20B00E73-1FF1-4E0C-BD39-149B9E159D68}"/>
              </a:ext>
            </a:extLst>
          </p:cNvPr>
          <p:cNvSpPr>
            <a:spLocks/>
          </p:cNvSpPr>
          <p:nvPr/>
        </p:nvSpPr>
        <p:spPr bwMode="auto">
          <a:xfrm>
            <a:off x="3995089" y="3669315"/>
            <a:ext cx="3630587" cy="1660626"/>
          </a:xfrm>
          <a:custGeom>
            <a:avLst/>
            <a:gdLst>
              <a:gd name="T0" fmla="*/ 689 w 968"/>
              <a:gd name="T1" fmla="*/ 28 h 443"/>
              <a:gd name="T2" fmla="*/ 493 w 968"/>
              <a:gd name="T3" fmla="*/ 123 h 443"/>
              <a:gd name="T4" fmla="*/ 279 w 968"/>
              <a:gd name="T5" fmla="*/ 0 h 443"/>
              <a:gd name="T6" fmla="*/ 93 w 968"/>
              <a:gd name="T7" fmla="*/ 5 h 443"/>
              <a:gd name="T8" fmla="*/ 0 w 968"/>
              <a:gd name="T9" fmla="*/ 158 h 443"/>
              <a:gd name="T10" fmla="*/ 493 w 968"/>
              <a:gd name="T11" fmla="*/ 443 h 443"/>
              <a:gd name="T12" fmla="*/ 968 w 968"/>
              <a:gd name="T13" fmla="*/ 189 h 443"/>
              <a:gd name="T14" fmla="*/ 785 w 968"/>
              <a:gd name="T15" fmla="*/ 185 h 443"/>
              <a:gd name="T16" fmla="*/ 689 w 968"/>
              <a:gd name="T17" fmla="*/ 2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443">
                <a:moveTo>
                  <a:pt x="689" y="28"/>
                </a:moveTo>
                <a:cubicBezTo>
                  <a:pt x="643" y="86"/>
                  <a:pt x="573" y="123"/>
                  <a:pt x="493" y="123"/>
                </a:cubicBezTo>
                <a:cubicBezTo>
                  <a:pt x="402" y="123"/>
                  <a:pt x="322" y="74"/>
                  <a:pt x="279" y="0"/>
                </a:cubicBezTo>
                <a:cubicBezTo>
                  <a:pt x="93" y="5"/>
                  <a:pt x="93" y="5"/>
                  <a:pt x="93" y="5"/>
                </a:cubicBezTo>
                <a:cubicBezTo>
                  <a:pt x="0" y="158"/>
                  <a:pt x="0" y="158"/>
                  <a:pt x="0" y="158"/>
                </a:cubicBezTo>
                <a:cubicBezTo>
                  <a:pt x="98" y="329"/>
                  <a:pt x="282" y="443"/>
                  <a:pt x="493" y="443"/>
                </a:cubicBezTo>
                <a:cubicBezTo>
                  <a:pt x="691" y="443"/>
                  <a:pt x="866" y="342"/>
                  <a:pt x="968" y="189"/>
                </a:cubicBezTo>
                <a:cubicBezTo>
                  <a:pt x="785" y="185"/>
                  <a:pt x="785" y="185"/>
                  <a:pt x="785" y="185"/>
                </a:cubicBezTo>
                <a:lnTo>
                  <a:pt x="689" y="28"/>
                </a:lnTo>
                <a:close/>
              </a:path>
            </a:pathLst>
          </a:custGeom>
          <a:solidFill>
            <a:schemeClr val="tx2">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Inhaltsplatzhalter 4">
            <a:extLst>
              <a:ext uri="{FF2B5EF4-FFF2-40B4-BE49-F238E27FC236}">
                <a16:creationId xmlns:a16="http://schemas.microsoft.com/office/drawing/2014/main" id="{C93C2D19-80A4-465C-A16B-A0EAD1F9D413}"/>
              </a:ext>
            </a:extLst>
          </p:cNvPr>
          <p:cNvSpPr txBox="1">
            <a:spLocks/>
          </p:cNvSpPr>
          <p:nvPr/>
        </p:nvSpPr>
        <p:spPr>
          <a:xfrm>
            <a:off x="211245" y="1953347"/>
            <a:ext cx="3347737" cy="86177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DO" sz="2800" b="1" dirty="0">
                <a:solidFill>
                  <a:schemeClr val="accent1"/>
                </a:solidFill>
                <a:latin typeface="Bahnschrift" panose="020B0502040204020203" pitchFamily="34" charset="0"/>
              </a:rPr>
              <a:t>SUPERVIVENCIA DURANTE LA NIÑEZ</a:t>
            </a:r>
          </a:p>
        </p:txBody>
      </p:sp>
      <p:sp>
        <p:nvSpPr>
          <p:cNvPr id="20" name="Inhaltsplatzhalter 4">
            <a:extLst>
              <a:ext uri="{FF2B5EF4-FFF2-40B4-BE49-F238E27FC236}">
                <a16:creationId xmlns:a16="http://schemas.microsoft.com/office/drawing/2014/main" id="{08230119-A874-4D97-89D0-21CD172364F8}"/>
              </a:ext>
            </a:extLst>
          </p:cNvPr>
          <p:cNvSpPr txBox="1">
            <a:spLocks/>
          </p:cNvSpPr>
          <p:nvPr/>
        </p:nvSpPr>
        <p:spPr>
          <a:xfrm>
            <a:off x="6603867" y="5151194"/>
            <a:ext cx="4626694" cy="86177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DO" sz="2800" b="1" dirty="0">
                <a:solidFill>
                  <a:schemeClr val="accent1"/>
                </a:solidFill>
                <a:latin typeface="Bahnschrift" panose="020B0502040204020203" pitchFamily="34" charset="0"/>
              </a:rPr>
              <a:t>SALUD Y SUPERVIVENCIA ADULTA</a:t>
            </a:r>
          </a:p>
        </p:txBody>
      </p:sp>
      <p:sp>
        <p:nvSpPr>
          <p:cNvPr id="21" name="Inhaltsplatzhalter 4">
            <a:extLst>
              <a:ext uri="{FF2B5EF4-FFF2-40B4-BE49-F238E27FC236}">
                <a16:creationId xmlns:a16="http://schemas.microsoft.com/office/drawing/2014/main" id="{C3CF75F6-6F55-4636-946D-6EB25AD571B6}"/>
              </a:ext>
            </a:extLst>
          </p:cNvPr>
          <p:cNvSpPr txBox="1">
            <a:spLocks/>
          </p:cNvSpPr>
          <p:nvPr/>
        </p:nvSpPr>
        <p:spPr>
          <a:xfrm>
            <a:off x="8192927" y="2411590"/>
            <a:ext cx="3814983" cy="43088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DO" sz="2800" b="1" dirty="0">
                <a:solidFill>
                  <a:schemeClr val="accent1"/>
                </a:solidFill>
                <a:latin typeface="Bahnschrift" panose="020B0502040204020203" pitchFamily="34" charset="0"/>
              </a:rPr>
              <a:t>ESCOLARIDAD PLENA</a:t>
            </a:r>
            <a:endParaRPr lang="es-DO" sz="1800" dirty="0">
              <a:solidFill>
                <a:schemeClr val="tx2"/>
              </a:solidFill>
              <a:latin typeface="Bahnschrift" panose="020B0502040204020203" pitchFamily="34" charset="0"/>
            </a:endParaRPr>
          </a:p>
        </p:txBody>
      </p:sp>
      <p:sp>
        <p:nvSpPr>
          <p:cNvPr id="5" name="Inhaltsplatzhalter 4">
            <a:extLst>
              <a:ext uri="{FF2B5EF4-FFF2-40B4-BE49-F238E27FC236}">
                <a16:creationId xmlns:a16="http://schemas.microsoft.com/office/drawing/2014/main" id="{04F87C06-7363-A6C0-A3E8-549C0A0DCA8E}"/>
              </a:ext>
            </a:extLst>
          </p:cNvPr>
          <p:cNvSpPr txBox="1">
            <a:spLocks/>
          </p:cNvSpPr>
          <p:nvPr/>
        </p:nvSpPr>
        <p:spPr>
          <a:xfrm>
            <a:off x="5388477" y="2831068"/>
            <a:ext cx="1836500"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DO" sz="4800" b="1" dirty="0">
                <a:solidFill>
                  <a:schemeClr val="accent1"/>
                </a:solidFill>
                <a:latin typeface="Bahnschrift" panose="020B0502040204020203" pitchFamily="34" charset="0"/>
              </a:rPr>
              <a:t>ICH</a:t>
            </a:r>
            <a:endParaRPr lang="es-DO" sz="3600" dirty="0">
              <a:solidFill>
                <a:schemeClr val="tx2"/>
              </a:solidFill>
              <a:latin typeface="Bahnschrift" panose="020B0502040204020203" pitchFamily="34" charset="0"/>
            </a:endParaRPr>
          </a:p>
        </p:txBody>
      </p:sp>
    </p:spTree>
    <p:extLst>
      <p:ext uri="{BB962C8B-B14F-4D97-AF65-F5344CB8AC3E}">
        <p14:creationId xmlns:p14="http://schemas.microsoft.com/office/powerpoint/2010/main" val="3328518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3C24A7-B496-7E2F-3CA5-716C30529C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84" y="1407160"/>
            <a:ext cx="11595232" cy="4529139"/>
          </a:xfrm>
          <a:prstGeom prst="rect">
            <a:avLst/>
          </a:prstGeom>
          <a:noFill/>
        </p:spPr>
      </p:pic>
      <p:sp>
        <p:nvSpPr>
          <p:cNvPr id="2" name="TextBox 1">
            <a:extLst>
              <a:ext uri="{FF2B5EF4-FFF2-40B4-BE49-F238E27FC236}">
                <a16:creationId xmlns:a16="http://schemas.microsoft.com/office/drawing/2014/main" id="{BF9CFDC6-CB25-DCD3-67E6-7F76DADD28F3}"/>
              </a:ext>
            </a:extLst>
          </p:cNvPr>
          <p:cNvSpPr txBox="1"/>
          <p:nvPr/>
        </p:nvSpPr>
        <p:spPr>
          <a:xfrm>
            <a:off x="9164714" y="6510285"/>
            <a:ext cx="3027286" cy="246221"/>
          </a:xfrm>
          <a:prstGeom prst="rect">
            <a:avLst/>
          </a:prstGeom>
          <a:noFill/>
        </p:spPr>
        <p:txBody>
          <a:bodyPr wrap="square" rtlCol="0">
            <a:spAutoFit/>
          </a:bodyPr>
          <a:lstStyle/>
          <a:p>
            <a:pPr algn="r"/>
            <a:r>
              <a:rPr lang="es-ES" sz="1000" dirty="0">
                <a:latin typeface="Artifex CF" panose="00000500000000000000" pitchFamily="50" charset="0"/>
              </a:rPr>
              <a:t>Fuente:  </a:t>
            </a:r>
            <a:r>
              <a:rPr lang="es-ES" sz="1000" dirty="0" err="1">
                <a:latin typeface="Artifex CF" panose="00000500000000000000" pitchFamily="50" charset="0"/>
              </a:rPr>
              <a:t>Kraay</a:t>
            </a:r>
            <a:r>
              <a:rPr lang="es-ES" sz="1000" dirty="0">
                <a:latin typeface="Artifex CF" panose="00000500000000000000" pitchFamily="50" charset="0"/>
              </a:rPr>
              <a:t> (2018)</a:t>
            </a:r>
            <a:endParaRPr lang="en-US" sz="1000" dirty="0">
              <a:latin typeface="Artifex CF" panose="00000500000000000000" pitchFamily="50" charset="0"/>
            </a:endParaRPr>
          </a:p>
        </p:txBody>
      </p:sp>
    </p:spTree>
    <p:extLst>
      <p:ext uri="{BB962C8B-B14F-4D97-AF65-F5344CB8AC3E}">
        <p14:creationId xmlns:p14="http://schemas.microsoft.com/office/powerpoint/2010/main" val="3263586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EF887DBE-4008-A872-EC16-45E8BD53DC95}"/>
              </a:ext>
            </a:extLst>
          </p:cNvPr>
          <p:cNvPicPr>
            <a:picLocks noChangeAspect="1"/>
          </p:cNvPicPr>
          <p:nvPr/>
        </p:nvPicPr>
        <p:blipFill rotWithShape="1">
          <a:blip r:embed="rId2"/>
          <a:srcRect l="2610" t="12615" b="3027"/>
          <a:stretch/>
        </p:blipFill>
        <p:spPr>
          <a:xfrm>
            <a:off x="451107" y="833028"/>
            <a:ext cx="5843014" cy="5928496"/>
          </a:xfrm>
          <a:prstGeom prst="rect">
            <a:avLst/>
          </a:prstGeom>
        </p:spPr>
      </p:pic>
      <p:sp>
        <p:nvSpPr>
          <p:cNvPr id="5" name="TextBox 4">
            <a:extLst>
              <a:ext uri="{FF2B5EF4-FFF2-40B4-BE49-F238E27FC236}">
                <a16:creationId xmlns:a16="http://schemas.microsoft.com/office/drawing/2014/main" id="{D7738E65-D409-A262-A8C5-FD246F209E9A}"/>
              </a:ext>
            </a:extLst>
          </p:cNvPr>
          <p:cNvSpPr txBox="1"/>
          <p:nvPr/>
        </p:nvSpPr>
        <p:spPr>
          <a:xfrm>
            <a:off x="2074018" y="6596390"/>
            <a:ext cx="3027286" cy="261610"/>
          </a:xfrm>
          <a:prstGeom prst="rect">
            <a:avLst/>
          </a:prstGeom>
          <a:noFill/>
        </p:spPr>
        <p:txBody>
          <a:bodyPr wrap="square" rtlCol="0">
            <a:spAutoFit/>
          </a:bodyPr>
          <a:lstStyle/>
          <a:p>
            <a:pPr algn="ctr"/>
            <a:r>
              <a:rPr lang="es-ES" sz="1050">
                <a:latin typeface="Artifex CF" panose="00000500000000000000" pitchFamily="50" charset="0"/>
              </a:rPr>
              <a:t>Log de PIB Per cápita real</a:t>
            </a:r>
            <a:endParaRPr lang="en-US" sz="1050">
              <a:latin typeface="Artifex CF" panose="00000500000000000000" pitchFamily="50" charset="0"/>
            </a:endParaRPr>
          </a:p>
        </p:txBody>
      </p:sp>
      <p:sp>
        <p:nvSpPr>
          <p:cNvPr id="6" name="TextBox 5">
            <a:extLst>
              <a:ext uri="{FF2B5EF4-FFF2-40B4-BE49-F238E27FC236}">
                <a16:creationId xmlns:a16="http://schemas.microsoft.com/office/drawing/2014/main" id="{559A2438-884D-2EF0-904B-576D723F2F26}"/>
              </a:ext>
            </a:extLst>
          </p:cNvPr>
          <p:cNvSpPr txBox="1"/>
          <p:nvPr/>
        </p:nvSpPr>
        <p:spPr>
          <a:xfrm rot="16200000">
            <a:off x="-1244527" y="3389118"/>
            <a:ext cx="3027286" cy="261610"/>
          </a:xfrm>
          <a:prstGeom prst="rect">
            <a:avLst/>
          </a:prstGeom>
          <a:noFill/>
        </p:spPr>
        <p:txBody>
          <a:bodyPr wrap="square" rtlCol="0">
            <a:spAutoFit/>
          </a:bodyPr>
          <a:lstStyle/>
          <a:p>
            <a:pPr algn="ctr"/>
            <a:r>
              <a:rPr lang="es-DO" sz="1050">
                <a:latin typeface="Artifex CF" panose="00000500000000000000" pitchFamily="50" charset="0"/>
              </a:rPr>
              <a:t>ÍNDICE DE CAPITAL HUMANO 2018</a:t>
            </a:r>
            <a:endParaRPr lang="en-US" sz="1050">
              <a:latin typeface="Artifex CF" panose="00000500000000000000" pitchFamily="50" charset="0"/>
            </a:endParaRPr>
          </a:p>
        </p:txBody>
      </p:sp>
      <p:sp>
        <p:nvSpPr>
          <p:cNvPr id="7" name="Oval 6">
            <a:extLst>
              <a:ext uri="{FF2B5EF4-FFF2-40B4-BE49-F238E27FC236}">
                <a16:creationId xmlns:a16="http://schemas.microsoft.com/office/drawing/2014/main" id="{FA5FA96E-5C83-3699-CE5C-C85E4B1557BE}"/>
              </a:ext>
            </a:extLst>
          </p:cNvPr>
          <p:cNvSpPr/>
          <p:nvPr/>
        </p:nvSpPr>
        <p:spPr>
          <a:xfrm>
            <a:off x="3768734" y="3962636"/>
            <a:ext cx="1169026" cy="24819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650107-402E-B7AA-E42C-40DFC5F98E11}"/>
              </a:ext>
            </a:extLst>
          </p:cNvPr>
          <p:cNvSpPr txBox="1"/>
          <p:nvPr/>
        </p:nvSpPr>
        <p:spPr>
          <a:xfrm>
            <a:off x="5320217" y="3797276"/>
            <a:ext cx="1057699" cy="276999"/>
          </a:xfrm>
          <a:prstGeom prst="rect">
            <a:avLst/>
          </a:prstGeom>
          <a:noFill/>
        </p:spPr>
        <p:txBody>
          <a:bodyPr wrap="square" rtlCol="0">
            <a:spAutoFit/>
          </a:bodyPr>
          <a:lstStyle/>
          <a:p>
            <a:pPr algn="ctr"/>
            <a:r>
              <a:rPr lang="es-DO" sz="1200" b="1" dirty="0">
                <a:solidFill>
                  <a:srgbClr val="C00000"/>
                </a:solidFill>
                <a:latin typeface="Artifex CF" panose="00000500000000000000" pitchFamily="50" charset="0"/>
              </a:rPr>
              <a:t>0.</a:t>
            </a:r>
            <a:r>
              <a:rPr lang="en-US" sz="1200" b="1" dirty="0">
                <a:solidFill>
                  <a:srgbClr val="C00000"/>
                </a:solidFill>
                <a:latin typeface="Artifex CF" panose="00000500000000000000" pitchFamily="50" charset="0"/>
              </a:rPr>
              <a:t>5068</a:t>
            </a:r>
            <a:endParaRPr lang="es-DO" sz="1200" b="1" dirty="0">
              <a:solidFill>
                <a:srgbClr val="C00000"/>
              </a:solidFill>
              <a:latin typeface="Artifex CF" panose="00000500000000000000" pitchFamily="50" charset="0"/>
            </a:endParaRPr>
          </a:p>
        </p:txBody>
      </p:sp>
      <p:cxnSp>
        <p:nvCxnSpPr>
          <p:cNvPr id="9" name="Straight Arrow Connector 8">
            <a:extLst>
              <a:ext uri="{FF2B5EF4-FFF2-40B4-BE49-F238E27FC236}">
                <a16:creationId xmlns:a16="http://schemas.microsoft.com/office/drawing/2014/main" id="{C2829D5D-211F-E746-1CE8-A40E45A8250E}"/>
              </a:ext>
            </a:extLst>
          </p:cNvPr>
          <p:cNvCxnSpPr/>
          <p:nvPr/>
        </p:nvCxnSpPr>
        <p:spPr>
          <a:xfrm flipH="1">
            <a:off x="4888910" y="3943653"/>
            <a:ext cx="639193" cy="893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0954A6-D1CA-1684-9BE2-21EDCC91980D}"/>
              </a:ext>
            </a:extLst>
          </p:cNvPr>
          <p:cNvSpPr txBox="1"/>
          <p:nvPr/>
        </p:nvSpPr>
        <p:spPr>
          <a:xfrm>
            <a:off x="7562653" y="1621558"/>
            <a:ext cx="3970117" cy="769441"/>
          </a:xfrm>
          <a:prstGeom prst="rect">
            <a:avLst/>
          </a:prstGeom>
          <a:noFill/>
        </p:spPr>
        <p:txBody>
          <a:bodyPr wrap="square" rtlCol="0">
            <a:spAutoFit/>
          </a:bodyPr>
          <a:lstStyle/>
          <a:p>
            <a:r>
              <a:rPr lang="en-US" sz="4400" b="1" dirty="0">
                <a:solidFill>
                  <a:schemeClr val="bg1"/>
                </a:solidFill>
                <a:highlight>
                  <a:srgbClr val="008080"/>
                </a:highlight>
              </a:rPr>
              <a:t>96</a:t>
            </a:r>
            <a:r>
              <a:rPr lang="en-US" b="1" dirty="0"/>
              <a:t> de </a:t>
            </a:r>
            <a:r>
              <a:rPr lang="en-US" sz="4000" b="1" dirty="0"/>
              <a:t>157</a:t>
            </a:r>
            <a:endParaRPr lang="en-US" b="1" dirty="0"/>
          </a:p>
        </p:txBody>
      </p:sp>
      <p:sp>
        <p:nvSpPr>
          <p:cNvPr id="11" name="TextBox 10">
            <a:extLst>
              <a:ext uri="{FF2B5EF4-FFF2-40B4-BE49-F238E27FC236}">
                <a16:creationId xmlns:a16="http://schemas.microsoft.com/office/drawing/2014/main" id="{CD3B0AE6-96A9-1917-1A99-E1839554BD33}"/>
              </a:ext>
            </a:extLst>
          </p:cNvPr>
          <p:cNvSpPr txBox="1"/>
          <p:nvPr/>
        </p:nvSpPr>
        <p:spPr>
          <a:xfrm>
            <a:off x="7562652" y="2390999"/>
            <a:ext cx="3970117" cy="369332"/>
          </a:xfrm>
          <a:prstGeom prst="rect">
            <a:avLst/>
          </a:prstGeom>
          <a:noFill/>
        </p:spPr>
        <p:txBody>
          <a:bodyPr wrap="square" rtlCol="0">
            <a:spAutoFit/>
          </a:bodyPr>
          <a:lstStyle/>
          <a:p>
            <a:r>
              <a:rPr lang="en-US" b="1" dirty="0"/>
              <a:t>Ranking </a:t>
            </a:r>
            <a:r>
              <a:rPr lang="en-US" b="1" dirty="0" err="1"/>
              <a:t>mundial</a:t>
            </a:r>
            <a:endParaRPr lang="en-US" b="1" dirty="0"/>
          </a:p>
        </p:txBody>
      </p:sp>
      <p:sp>
        <p:nvSpPr>
          <p:cNvPr id="12" name="TextBox 11">
            <a:extLst>
              <a:ext uri="{FF2B5EF4-FFF2-40B4-BE49-F238E27FC236}">
                <a16:creationId xmlns:a16="http://schemas.microsoft.com/office/drawing/2014/main" id="{866D6927-E02A-DEAE-D1A4-855801C0FFF7}"/>
              </a:ext>
            </a:extLst>
          </p:cNvPr>
          <p:cNvSpPr txBox="1"/>
          <p:nvPr/>
        </p:nvSpPr>
        <p:spPr>
          <a:xfrm>
            <a:off x="7562651" y="3193195"/>
            <a:ext cx="3970117" cy="769441"/>
          </a:xfrm>
          <a:prstGeom prst="rect">
            <a:avLst/>
          </a:prstGeom>
          <a:noFill/>
        </p:spPr>
        <p:txBody>
          <a:bodyPr wrap="square" rtlCol="0">
            <a:spAutoFit/>
          </a:bodyPr>
          <a:lstStyle/>
          <a:p>
            <a:r>
              <a:rPr lang="en-US" sz="4400" b="1" dirty="0">
                <a:solidFill>
                  <a:schemeClr val="bg1"/>
                </a:solidFill>
                <a:highlight>
                  <a:srgbClr val="008080"/>
                </a:highlight>
              </a:rPr>
              <a:t>15</a:t>
            </a:r>
            <a:r>
              <a:rPr lang="en-US" b="1" dirty="0"/>
              <a:t> de  </a:t>
            </a:r>
            <a:r>
              <a:rPr lang="en-US" sz="4000" b="1" dirty="0"/>
              <a:t>20</a:t>
            </a:r>
            <a:endParaRPr lang="en-US" b="1" dirty="0"/>
          </a:p>
        </p:txBody>
      </p:sp>
      <p:sp>
        <p:nvSpPr>
          <p:cNvPr id="13" name="TextBox 12">
            <a:extLst>
              <a:ext uri="{FF2B5EF4-FFF2-40B4-BE49-F238E27FC236}">
                <a16:creationId xmlns:a16="http://schemas.microsoft.com/office/drawing/2014/main" id="{1699D4D1-AD50-1123-3614-D545433F86C9}"/>
              </a:ext>
            </a:extLst>
          </p:cNvPr>
          <p:cNvSpPr txBox="1"/>
          <p:nvPr/>
        </p:nvSpPr>
        <p:spPr>
          <a:xfrm>
            <a:off x="7562651" y="4026168"/>
            <a:ext cx="3970117" cy="369332"/>
          </a:xfrm>
          <a:prstGeom prst="rect">
            <a:avLst/>
          </a:prstGeom>
          <a:noFill/>
        </p:spPr>
        <p:txBody>
          <a:bodyPr wrap="square" rtlCol="0">
            <a:spAutoFit/>
          </a:bodyPr>
          <a:lstStyle/>
          <a:p>
            <a:r>
              <a:rPr lang="en-US" b="1" dirty="0"/>
              <a:t>Ranking America Latina y </a:t>
            </a:r>
            <a:r>
              <a:rPr lang="en-US" b="1" dirty="0" err="1"/>
              <a:t>el</a:t>
            </a:r>
            <a:r>
              <a:rPr lang="en-US" b="1" dirty="0"/>
              <a:t> Caribe</a:t>
            </a:r>
          </a:p>
        </p:txBody>
      </p:sp>
      <p:sp>
        <p:nvSpPr>
          <p:cNvPr id="14" name="TextBox 13">
            <a:extLst>
              <a:ext uri="{FF2B5EF4-FFF2-40B4-BE49-F238E27FC236}">
                <a16:creationId xmlns:a16="http://schemas.microsoft.com/office/drawing/2014/main" id="{E31DD086-5D5C-E4EF-CD7C-1FB35E7A7F8F}"/>
              </a:ext>
            </a:extLst>
          </p:cNvPr>
          <p:cNvSpPr txBox="1"/>
          <p:nvPr/>
        </p:nvSpPr>
        <p:spPr>
          <a:xfrm>
            <a:off x="7562650" y="4717487"/>
            <a:ext cx="3970117" cy="769441"/>
          </a:xfrm>
          <a:prstGeom prst="rect">
            <a:avLst/>
          </a:prstGeom>
          <a:noFill/>
        </p:spPr>
        <p:txBody>
          <a:bodyPr wrap="square" rtlCol="0">
            <a:spAutoFit/>
          </a:bodyPr>
          <a:lstStyle/>
          <a:p>
            <a:r>
              <a:rPr lang="en-US" sz="4400" b="1" dirty="0">
                <a:solidFill>
                  <a:schemeClr val="bg1"/>
                </a:solidFill>
                <a:highlight>
                  <a:srgbClr val="008080"/>
                </a:highlight>
              </a:rPr>
              <a:t>32</a:t>
            </a:r>
            <a:r>
              <a:rPr lang="en-US" b="1" dirty="0"/>
              <a:t> de  </a:t>
            </a:r>
            <a:r>
              <a:rPr lang="en-US" sz="4000" b="1" dirty="0"/>
              <a:t>38</a:t>
            </a:r>
            <a:endParaRPr lang="en-US" b="1" dirty="0"/>
          </a:p>
        </p:txBody>
      </p:sp>
      <p:sp>
        <p:nvSpPr>
          <p:cNvPr id="15" name="TextBox 14">
            <a:extLst>
              <a:ext uri="{FF2B5EF4-FFF2-40B4-BE49-F238E27FC236}">
                <a16:creationId xmlns:a16="http://schemas.microsoft.com/office/drawing/2014/main" id="{1CE442DD-B366-EA67-21BE-BA8431D4AB46}"/>
              </a:ext>
            </a:extLst>
          </p:cNvPr>
          <p:cNvSpPr txBox="1"/>
          <p:nvPr/>
        </p:nvSpPr>
        <p:spPr>
          <a:xfrm>
            <a:off x="7562649" y="5486928"/>
            <a:ext cx="3970117" cy="369332"/>
          </a:xfrm>
          <a:prstGeom prst="rect">
            <a:avLst/>
          </a:prstGeom>
          <a:noFill/>
        </p:spPr>
        <p:txBody>
          <a:bodyPr wrap="square" rtlCol="0">
            <a:spAutoFit/>
          </a:bodyPr>
          <a:lstStyle/>
          <a:p>
            <a:r>
              <a:rPr lang="es-419" b="1" dirty="0"/>
              <a:t>Ranking Países Ingreso Medio - Alto</a:t>
            </a:r>
          </a:p>
        </p:txBody>
      </p:sp>
      <p:sp>
        <p:nvSpPr>
          <p:cNvPr id="16" name="TextBox 15">
            <a:extLst>
              <a:ext uri="{FF2B5EF4-FFF2-40B4-BE49-F238E27FC236}">
                <a16:creationId xmlns:a16="http://schemas.microsoft.com/office/drawing/2014/main" id="{B58D8904-718D-D590-640F-3562576793BA}"/>
              </a:ext>
            </a:extLst>
          </p:cNvPr>
          <p:cNvSpPr txBox="1"/>
          <p:nvPr/>
        </p:nvSpPr>
        <p:spPr>
          <a:xfrm>
            <a:off x="9164714" y="6510285"/>
            <a:ext cx="3027286" cy="230832"/>
          </a:xfrm>
          <a:prstGeom prst="rect">
            <a:avLst/>
          </a:prstGeom>
          <a:noFill/>
        </p:spPr>
        <p:txBody>
          <a:bodyPr wrap="square" rtlCol="0">
            <a:spAutoFit/>
          </a:bodyPr>
          <a:lstStyle/>
          <a:p>
            <a:pPr algn="r"/>
            <a:r>
              <a:rPr lang="es-ES" sz="900" dirty="0">
                <a:latin typeface="Artifex CF" panose="00000500000000000000" pitchFamily="50" charset="0"/>
              </a:rPr>
              <a:t>Fuente:  </a:t>
            </a:r>
            <a:r>
              <a:rPr lang="es-ES" sz="900" dirty="0" err="1">
                <a:latin typeface="Artifex CF" panose="00000500000000000000" pitchFamily="50" charset="0"/>
              </a:rPr>
              <a:t>World</a:t>
            </a:r>
            <a:r>
              <a:rPr lang="es-ES" sz="900" dirty="0">
                <a:latin typeface="Artifex CF" panose="00000500000000000000" pitchFamily="50" charset="0"/>
              </a:rPr>
              <a:t> Bank</a:t>
            </a:r>
            <a:endParaRPr lang="en-US" sz="900" dirty="0">
              <a:latin typeface="Artifex CF" panose="00000500000000000000" pitchFamily="50" charset="0"/>
            </a:endParaRPr>
          </a:p>
        </p:txBody>
      </p:sp>
      <p:sp>
        <p:nvSpPr>
          <p:cNvPr id="17" name="Inhaltsplatzhalter 4">
            <a:extLst>
              <a:ext uri="{FF2B5EF4-FFF2-40B4-BE49-F238E27FC236}">
                <a16:creationId xmlns:a16="http://schemas.microsoft.com/office/drawing/2014/main" id="{106D9C86-162C-3168-7F24-DFE48F3EE193}"/>
              </a:ext>
            </a:extLst>
          </p:cNvPr>
          <p:cNvSpPr txBox="1">
            <a:spLocks/>
          </p:cNvSpPr>
          <p:nvPr/>
        </p:nvSpPr>
        <p:spPr>
          <a:xfrm>
            <a:off x="2210394" y="179003"/>
            <a:ext cx="9144369"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DO" sz="3200" b="1" dirty="0">
                <a:solidFill>
                  <a:schemeClr val="accent1"/>
                </a:solidFill>
                <a:latin typeface="Bahnschrift" panose="020B0502040204020203" pitchFamily="34" charset="0"/>
              </a:rPr>
              <a:t>Resultados de ICH 2018 (metodología original)</a:t>
            </a:r>
            <a:endParaRPr lang="es-DO" sz="2000" dirty="0">
              <a:solidFill>
                <a:schemeClr val="tx2"/>
              </a:solidFill>
              <a:latin typeface="Bahnschrift" panose="020B0502040204020203" pitchFamily="34" charset="0"/>
            </a:endParaRPr>
          </a:p>
        </p:txBody>
      </p:sp>
    </p:spTree>
    <p:extLst>
      <p:ext uri="{BB962C8B-B14F-4D97-AF65-F5344CB8AC3E}">
        <p14:creationId xmlns:p14="http://schemas.microsoft.com/office/powerpoint/2010/main" val="155679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E03D-06B3-97EF-CFB0-D417C22562E8}"/>
              </a:ext>
            </a:extLst>
          </p:cNvPr>
          <p:cNvSpPr>
            <a:spLocks noGrp="1"/>
          </p:cNvSpPr>
          <p:nvPr>
            <p:ph type="title"/>
          </p:nvPr>
        </p:nvSpPr>
        <p:spPr>
          <a:xfrm>
            <a:off x="838200" y="2766218"/>
            <a:ext cx="10515600" cy="1325563"/>
          </a:xfrm>
        </p:spPr>
        <p:txBody>
          <a:bodyPr>
            <a:noAutofit/>
          </a:bodyPr>
          <a:lstStyle/>
          <a:p>
            <a:r>
              <a:rPr lang="es-419" sz="6000" dirty="0"/>
              <a:t>¿Es posible tener </a:t>
            </a:r>
            <a:r>
              <a:rPr lang="es-419" sz="6000" dirty="0">
                <a:solidFill>
                  <a:schemeClr val="bg1"/>
                </a:solidFill>
                <a:highlight>
                  <a:srgbClr val="008080"/>
                </a:highlight>
              </a:rPr>
              <a:t>una mirada subnacional</a:t>
            </a:r>
            <a:r>
              <a:rPr lang="es-419" sz="6000" dirty="0"/>
              <a:t> al resultado para República Dominicana?</a:t>
            </a:r>
          </a:p>
        </p:txBody>
      </p:sp>
    </p:spTree>
    <p:extLst>
      <p:ext uri="{BB962C8B-B14F-4D97-AF65-F5344CB8AC3E}">
        <p14:creationId xmlns:p14="http://schemas.microsoft.com/office/powerpoint/2010/main" val="2169734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1">
            <a:extLst>
              <a:ext uri="{FF2B5EF4-FFF2-40B4-BE49-F238E27FC236}">
                <a16:creationId xmlns:a16="http://schemas.microsoft.com/office/drawing/2014/main" id="{37E1D743-FCA7-B2BB-8907-9F8602169AD0}"/>
              </a:ext>
            </a:extLst>
          </p:cNvPr>
          <p:cNvSpPr txBox="1">
            <a:spLocks/>
          </p:cNvSpPr>
          <p:nvPr/>
        </p:nvSpPr>
        <p:spPr>
          <a:xfrm>
            <a:off x="75027" y="199856"/>
            <a:ext cx="12041945" cy="125369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3200" dirty="0">
                <a:solidFill>
                  <a:srgbClr val="053976"/>
                </a:solidFill>
                <a:latin typeface="Bahnschrift" panose="020B0502040204020203" pitchFamily="34" charset="0"/>
                <a:ea typeface="Garamond" charset="0"/>
                <a:cs typeface="Garamond" charset="0"/>
              </a:rPr>
              <a:t>Dimensión de Supervivencia</a:t>
            </a:r>
          </a:p>
        </p:txBody>
      </p:sp>
      <p:grpSp>
        <p:nvGrpSpPr>
          <p:cNvPr id="27" name="Group 26">
            <a:extLst>
              <a:ext uri="{FF2B5EF4-FFF2-40B4-BE49-F238E27FC236}">
                <a16:creationId xmlns:a16="http://schemas.microsoft.com/office/drawing/2014/main" id="{F06E2987-13D9-DF6B-888E-B4E7B772F3C4}"/>
              </a:ext>
            </a:extLst>
          </p:cNvPr>
          <p:cNvGrpSpPr/>
          <p:nvPr/>
        </p:nvGrpSpPr>
        <p:grpSpPr>
          <a:xfrm>
            <a:off x="-146744" y="1547652"/>
            <a:ext cx="5784269" cy="1313333"/>
            <a:chOff x="0" y="1837118"/>
            <a:chExt cx="5784269" cy="1313333"/>
          </a:xfrm>
        </p:grpSpPr>
        <p:sp>
          <p:nvSpPr>
            <p:cNvPr id="28" name="Rectangle 17">
              <a:extLst>
                <a:ext uri="{FF2B5EF4-FFF2-40B4-BE49-F238E27FC236}">
                  <a16:creationId xmlns:a16="http://schemas.microsoft.com/office/drawing/2014/main" id="{1F79FC48-F3D4-2F22-B591-4557366E3358}"/>
                </a:ext>
              </a:extLst>
            </p:cNvPr>
            <p:cNvSpPr>
              <a:spLocks noChangeArrowheads="1"/>
            </p:cNvSpPr>
            <p:nvPr/>
          </p:nvSpPr>
          <p:spPr bwMode="auto">
            <a:xfrm>
              <a:off x="0" y="1837118"/>
              <a:ext cx="1229214" cy="113966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EA1B7450-8933-C010-A8A3-FFD9795314C9}"/>
                </a:ext>
              </a:extLst>
            </p:cNvPr>
            <p:cNvSpPr>
              <a:spLocks/>
            </p:cNvSpPr>
            <p:nvPr/>
          </p:nvSpPr>
          <p:spPr bwMode="auto">
            <a:xfrm>
              <a:off x="1229214" y="1837118"/>
              <a:ext cx="474862" cy="1311976"/>
            </a:xfrm>
            <a:custGeom>
              <a:avLst/>
              <a:gdLst>
                <a:gd name="T0" fmla="*/ 0 w 350"/>
                <a:gd name="T1" fmla="*/ 840 h 967"/>
                <a:gd name="T2" fmla="*/ 0 w 350"/>
                <a:gd name="T3" fmla="*/ 0 h 967"/>
                <a:gd name="T4" fmla="*/ 350 w 350"/>
                <a:gd name="T5" fmla="*/ 252 h 967"/>
                <a:gd name="T6" fmla="*/ 350 w 350"/>
                <a:gd name="T7" fmla="*/ 967 h 967"/>
                <a:gd name="T8" fmla="*/ 0 w 350"/>
                <a:gd name="T9" fmla="*/ 840 h 967"/>
              </a:gdLst>
              <a:ahLst/>
              <a:cxnLst>
                <a:cxn ang="0">
                  <a:pos x="T0" y="T1"/>
                </a:cxn>
                <a:cxn ang="0">
                  <a:pos x="T2" y="T3"/>
                </a:cxn>
                <a:cxn ang="0">
                  <a:pos x="T4" y="T5"/>
                </a:cxn>
                <a:cxn ang="0">
                  <a:pos x="T6" y="T7"/>
                </a:cxn>
                <a:cxn ang="0">
                  <a:pos x="T8" y="T9"/>
                </a:cxn>
              </a:cxnLst>
              <a:rect l="0" t="0" r="r" b="b"/>
              <a:pathLst>
                <a:path w="350" h="967">
                  <a:moveTo>
                    <a:pt x="0" y="840"/>
                  </a:moveTo>
                  <a:lnTo>
                    <a:pt x="0" y="0"/>
                  </a:lnTo>
                  <a:lnTo>
                    <a:pt x="350" y="252"/>
                  </a:lnTo>
                  <a:lnTo>
                    <a:pt x="350" y="967"/>
                  </a:lnTo>
                  <a:lnTo>
                    <a:pt x="0" y="8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B973DAC3-0785-5EBD-7F65-669D92987C53}"/>
                </a:ext>
              </a:extLst>
            </p:cNvPr>
            <p:cNvSpPr>
              <a:spLocks/>
            </p:cNvSpPr>
            <p:nvPr/>
          </p:nvSpPr>
          <p:spPr bwMode="auto">
            <a:xfrm>
              <a:off x="1704077" y="2179019"/>
              <a:ext cx="4080192" cy="971432"/>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Rectangle 30">
            <a:extLst>
              <a:ext uri="{FF2B5EF4-FFF2-40B4-BE49-F238E27FC236}">
                <a16:creationId xmlns:a16="http://schemas.microsoft.com/office/drawing/2014/main" id="{3837696B-6281-D293-02AF-88CC7C8B398C}"/>
              </a:ext>
            </a:extLst>
          </p:cNvPr>
          <p:cNvSpPr/>
          <p:nvPr/>
        </p:nvSpPr>
        <p:spPr>
          <a:xfrm>
            <a:off x="4805907" y="3294868"/>
            <a:ext cx="50800" cy="72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FCD99D6-44F1-511F-C67B-02296C9EC910}"/>
              </a:ext>
            </a:extLst>
          </p:cNvPr>
          <p:cNvGrpSpPr/>
          <p:nvPr/>
        </p:nvGrpSpPr>
        <p:grpSpPr>
          <a:xfrm>
            <a:off x="5115216" y="3470409"/>
            <a:ext cx="534868" cy="358040"/>
            <a:chOff x="666750" y="3544888"/>
            <a:chExt cx="581025" cy="388938"/>
          </a:xfrm>
          <a:solidFill>
            <a:schemeClr val="bg1"/>
          </a:solidFill>
        </p:grpSpPr>
        <p:sp>
          <p:nvSpPr>
            <p:cNvPr id="33" name="Freeform 256">
              <a:extLst>
                <a:ext uri="{FF2B5EF4-FFF2-40B4-BE49-F238E27FC236}">
                  <a16:creationId xmlns:a16="http://schemas.microsoft.com/office/drawing/2014/main" id="{336D186F-4BFF-A992-8B71-D69584C66EC9}"/>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7">
              <a:extLst>
                <a:ext uri="{FF2B5EF4-FFF2-40B4-BE49-F238E27FC236}">
                  <a16:creationId xmlns:a16="http://schemas.microsoft.com/office/drawing/2014/main" id="{3C6B35F7-3363-00C0-E7FA-92064B7DE0CB}"/>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58">
              <a:extLst>
                <a:ext uri="{FF2B5EF4-FFF2-40B4-BE49-F238E27FC236}">
                  <a16:creationId xmlns:a16="http://schemas.microsoft.com/office/drawing/2014/main" id="{776C9D2C-7633-2BE5-4EAF-285D05FEC946}"/>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59">
              <a:extLst>
                <a:ext uri="{FF2B5EF4-FFF2-40B4-BE49-F238E27FC236}">
                  <a16:creationId xmlns:a16="http://schemas.microsoft.com/office/drawing/2014/main" id="{134749B5-9BD3-6832-14BA-1546F96B601A}"/>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Inhaltsplatzhalter 4">
            <a:extLst>
              <a:ext uri="{FF2B5EF4-FFF2-40B4-BE49-F238E27FC236}">
                <a16:creationId xmlns:a16="http://schemas.microsoft.com/office/drawing/2014/main" id="{F7379091-ED6E-2766-7363-AAC2BA654282}"/>
              </a:ext>
            </a:extLst>
          </p:cNvPr>
          <p:cNvSpPr txBox="1">
            <a:spLocks/>
          </p:cNvSpPr>
          <p:nvPr/>
        </p:nvSpPr>
        <p:spPr>
          <a:xfrm>
            <a:off x="1082470" y="3468998"/>
            <a:ext cx="4789831"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419" sz="1800" b="1">
                <a:solidFill>
                  <a:schemeClr val="accent2"/>
                </a:solidFill>
                <a:latin typeface="Gotham Book" panose="02000604040000020004" pitchFamily="50" charset="0"/>
              </a:rPr>
              <a:t>Modificación implementada</a:t>
            </a:r>
            <a:endParaRPr lang="es-419" sz="1200">
              <a:solidFill>
                <a:schemeClr val="accent2"/>
              </a:solidFill>
              <a:latin typeface="Gotham Book" panose="02000604040000020004" pitchFamily="50" charset="0"/>
            </a:endParaRPr>
          </a:p>
        </p:txBody>
      </p:sp>
      <p:grpSp>
        <p:nvGrpSpPr>
          <p:cNvPr id="38" name="Group 37">
            <a:extLst>
              <a:ext uri="{FF2B5EF4-FFF2-40B4-BE49-F238E27FC236}">
                <a16:creationId xmlns:a16="http://schemas.microsoft.com/office/drawing/2014/main" id="{01664DB1-BDB6-E2D0-1FB6-2BD21776C611}"/>
              </a:ext>
            </a:extLst>
          </p:cNvPr>
          <p:cNvGrpSpPr/>
          <p:nvPr/>
        </p:nvGrpSpPr>
        <p:grpSpPr>
          <a:xfrm rot="10800000">
            <a:off x="5954139" y="3090274"/>
            <a:ext cx="6259131" cy="1142383"/>
            <a:chOff x="0" y="2976787"/>
            <a:chExt cx="6259131" cy="1142383"/>
          </a:xfrm>
        </p:grpSpPr>
        <p:sp>
          <p:nvSpPr>
            <p:cNvPr id="39" name="Rectangle 13">
              <a:extLst>
                <a:ext uri="{FF2B5EF4-FFF2-40B4-BE49-F238E27FC236}">
                  <a16:creationId xmlns:a16="http://schemas.microsoft.com/office/drawing/2014/main" id="{5D431200-0D51-4F56-7355-D7F338EAF533}"/>
                </a:ext>
              </a:extLst>
            </p:cNvPr>
            <p:cNvSpPr>
              <a:spLocks noChangeArrowheads="1"/>
            </p:cNvSpPr>
            <p:nvPr/>
          </p:nvSpPr>
          <p:spPr bwMode="auto">
            <a:xfrm>
              <a:off x="0" y="2976787"/>
              <a:ext cx="1229214" cy="114102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78ECB06B-E6D2-3CAA-B8E8-2F09D65978B4}"/>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6A9858B0-3DC8-BD0B-4C4C-334857AD9486}"/>
                </a:ext>
              </a:extLst>
            </p:cNvPr>
            <p:cNvSpPr>
              <a:spLocks/>
            </p:cNvSpPr>
            <p:nvPr/>
          </p:nvSpPr>
          <p:spPr bwMode="auto">
            <a:xfrm>
              <a:off x="1704076" y="3150451"/>
              <a:ext cx="4555055" cy="968719"/>
            </a:xfrm>
            <a:prstGeom prst="homePlat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TextBox 41">
            <a:extLst>
              <a:ext uri="{FF2B5EF4-FFF2-40B4-BE49-F238E27FC236}">
                <a16:creationId xmlns:a16="http://schemas.microsoft.com/office/drawing/2014/main" id="{98FFFAD6-DE31-8AEE-9806-3EBD2924EE3C}"/>
              </a:ext>
            </a:extLst>
          </p:cNvPr>
          <p:cNvSpPr txBox="1"/>
          <p:nvPr/>
        </p:nvSpPr>
        <p:spPr>
          <a:xfrm>
            <a:off x="75027" y="769794"/>
            <a:ext cx="9022080" cy="369332"/>
          </a:xfrm>
          <a:prstGeom prst="rect">
            <a:avLst/>
          </a:prstGeom>
          <a:noFill/>
        </p:spPr>
        <p:txBody>
          <a:bodyPr wrap="square">
            <a:spAutoFit/>
          </a:bodyPr>
          <a:lstStyle/>
          <a:p>
            <a:r>
              <a:rPr lang="es-DO" noProof="0" dirty="0">
                <a:solidFill>
                  <a:schemeClr val="tx2"/>
                </a:solidFill>
                <a:latin typeface="Bahnschrift" panose="020B0502040204020203" pitchFamily="34" charset="0"/>
              </a:rPr>
              <a:t>Tasa de Supervivencia de la niñez (niños/as &lt; 5 años)</a:t>
            </a:r>
          </a:p>
        </p:txBody>
      </p:sp>
      <p:sp>
        <p:nvSpPr>
          <p:cNvPr id="43" name="TextBox 42">
            <a:extLst>
              <a:ext uri="{FF2B5EF4-FFF2-40B4-BE49-F238E27FC236}">
                <a16:creationId xmlns:a16="http://schemas.microsoft.com/office/drawing/2014/main" id="{74816263-932F-FCFF-194B-EEF787E4B02D}"/>
              </a:ext>
            </a:extLst>
          </p:cNvPr>
          <p:cNvSpPr txBox="1"/>
          <p:nvPr/>
        </p:nvSpPr>
        <p:spPr>
          <a:xfrm>
            <a:off x="6500542" y="3145784"/>
            <a:ext cx="4082098" cy="923330"/>
          </a:xfrm>
          <a:prstGeom prst="rect">
            <a:avLst/>
          </a:prstGeom>
          <a:noFill/>
        </p:spPr>
        <p:txBody>
          <a:bodyPr wrap="square">
            <a:spAutoFit/>
          </a:bodyPr>
          <a:lstStyle/>
          <a:p>
            <a:r>
              <a:rPr lang="es-DO" dirty="0">
                <a:solidFill>
                  <a:schemeClr val="bg1"/>
                </a:solidFill>
                <a:latin typeface="Gotham Book" panose="02000604040000020004" pitchFamily="50" charset="0"/>
              </a:rPr>
              <a:t>Estimación propia en base a la tasa de mortalidad en menores de 5 años </a:t>
            </a:r>
            <a:r>
              <a:rPr lang="es-ES" dirty="0">
                <a:solidFill>
                  <a:schemeClr val="bg1"/>
                </a:solidFill>
                <a:latin typeface="Gotham Book" panose="02000604040000020004" pitchFamily="50" charset="0"/>
              </a:rPr>
              <a:t>(en base a VR) </a:t>
            </a:r>
          </a:p>
        </p:txBody>
      </p:sp>
      <p:sp>
        <p:nvSpPr>
          <p:cNvPr id="44" name="Inhaltsplatzhalter 4">
            <a:extLst>
              <a:ext uri="{FF2B5EF4-FFF2-40B4-BE49-F238E27FC236}">
                <a16:creationId xmlns:a16="http://schemas.microsoft.com/office/drawing/2014/main" id="{CBD7FA24-A1EA-B5B5-506B-7F0263F85D0D}"/>
              </a:ext>
            </a:extLst>
          </p:cNvPr>
          <p:cNvSpPr txBox="1">
            <a:spLocks/>
          </p:cNvSpPr>
          <p:nvPr/>
        </p:nvSpPr>
        <p:spPr>
          <a:xfrm>
            <a:off x="5763949" y="2227445"/>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dirty="0">
                <a:solidFill>
                  <a:schemeClr val="tx2"/>
                </a:solidFill>
                <a:latin typeface="Gotham Book" panose="02000604040000020004" pitchFamily="50" charset="0"/>
              </a:rPr>
              <a:t>Versión original</a:t>
            </a:r>
            <a:endParaRPr lang="es-419" sz="1200" dirty="0">
              <a:solidFill>
                <a:schemeClr val="tx2"/>
              </a:solidFill>
              <a:latin typeface="Gotham Book" panose="02000604040000020004" pitchFamily="50" charset="0"/>
            </a:endParaRPr>
          </a:p>
        </p:txBody>
      </p:sp>
      <p:sp>
        <p:nvSpPr>
          <p:cNvPr id="45" name="TextBox 44">
            <a:extLst>
              <a:ext uri="{FF2B5EF4-FFF2-40B4-BE49-F238E27FC236}">
                <a16:creationId xmlns:a16="http://schemas.microsoft.com/office/drawing/2014/main" id="{6BDDD859-C549-3E41-9266-85BD7082BE0E}"/>
              </a:ext>
            </a:extLst>
          </p:cNvPr>
          <p:cNvSpPr txBox="1"/>
          <p:nvPr/>
        </p:nvSpPr>
        <p:spPr>
          <a:xfrm>
            <a:off x="1483886" y="1950605"/>
            <a:ext cx="3961605" cy="646331"/>
          </a:xfrm>
          <a:prstGeom prst="rect">
            <a:avLst/>
          </a:prstGeom>
          <a:noFill/>
        </p:spPr>
        <p:txBody>
          <a:bodyPr wrap="square">
            <a:spAutoFit/>
          </a:bodyPr>
          <a:lstStyle/>
          <a:p>
            <a:r>
              <a:rPr lang="es-ES" dirty="0">
                <a:solidFill>
                  <a:schemeClr val="bg1"/>
                </a:solidFill>
                <a:latin typeface="Gotham Book" panose="02000604040000020004" pitchFamily="50" charset="0"/>
              </a:rPr>
              <a:t>Tasa de supervivencia &lt;5 años a partir de estimaciones del UN IGME.</a:t>
            </a:r>
          </a:p>
        </p:txBody>
      </p:sp>
    </p:spTree>
    <p:extLst>
      <p:ext uri="{BB962C8B-B14F-4D97-AF65-F5344CB8AC3E}">
        <p14:creationId xmlns:p14="http://schemas.microsoft.com/office/powerpoint/2010/main" val="2455226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20000" decel="8000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accel="20000" decel="8000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1+#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78DEB21-F663-3278-6222-4872312514ED}"/>
              </a:ext>
            </a:extLst>
          </p:cNvPr>
          <p:cNvSpPr txBox="1">
            <a:spLocks/>
          </p:cNvSpPr>
          <p:nvPr/>
        </p:nvSpPr>
        <p:spPr>
          <a:xfrm>
            <a:off x="35391" y="0"/>
            <a:ext cx="12041945" cy="125369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3200" dirty="0">
                <a:solidFill>
                  <a:srgbClr val="053976"/>
                </a:solidFill>
                <a:latin typeface="Bahnschrift" panose="020B0502040204020203" pitchFamily="34" charset="0"/>
                <a:ea typeface="Garamond" charset="0"/>
                <a:cs typeface="Garamond" charset="0"/>
              </a:rPr>
              <a:t>Dimensión Salud</a:t>
            </a:r>
          </a:p>
        </p:txBody>
      </p:sp>
      <p:grpSp>
        <p:nvGrpSpPr>
          <p:cNvPr id="5" name="Group 4">
            <a:extLst>
              <a:ext uri="{FF2B5EF4-FFF2-40B4-BE49-F238E27FC236}">
                <a16:creationId xmlns:a16="http://schemas.microsoft.com/office/drawing/2014/main" id="{42759E00-6160-5099-3DBA-5B2555D38C82}"/>
              </a:ext>
            </a:extLst>
          </p:cNvPr>
          <p:cNvGrpSpPr/>
          <p:nvPr/>
        </p:nvGrpSpPr>
        <p:grpSpPr>
          <a:xfrm>
            <a:off x="-168014" y="1246878"/>
            <a:ext cx="5784269" cy="1313333"/>
            <a:chOff x="0" y="1837118"/>
            <a:chExt cx="5784269" cy="1313333"/>
          </a:xfrm>
        </p:grpSpPr>
        <p:sp>
          <p:nvSpPr>
            <p:cNvPr id="6" name="Rectangle 17">
              <a:extLst>
                <a:ext uri="{FF2B5EF4-FFF2-40B4-BE49-F238E27FC236}">
                  <a16:creationId xmlns:a16="http://schemas.microsoft.com/office/drawing/2014/main" id="{DF639551-A083-512C-EEE8-1A72CD87F1D5}"/>
                </a:ext>
              </a:extLst>
            </p:cNvPr>
            <p:cNvSpPr>
              <a:spLocks noChangeArrowheads="1"/>
            </p:cNvSpPr>
            <p:nvPr/>
          </p:nvSpPr>
          <p:spPr bwMode="auto">
            <a:xfrm>
              <a:off x="0" y="1837118"/>
              <a:ext cx="1229214" cy="113966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8">
              <a:extLst>
                <a:ext uri="{FF2B5EF4-FFF2-40B4-BE49-F238E27FC236}">
                  <a16:creationId xmlns:a16="http://schemas.microsoft.com/office/drawing/2014/main" id="{FE37F634-3189-E79E-AE6D-CCB9639B22D3}"/>
                </a:ext>
              </a:extLst>
            </p:cNvPr>
            <p:cNvSpPr>
              <a:spLocks/>
            </p:cNvSpPr>
            <p:nvPr/>
          </p:nvSpPr>
          <p:spPr bwMode="auto">
            <a:xfrm>
              <a:off x="1229214" y="1837118"/>
              <a:ext cx="474862" cy="1311976"/>
            </a:xfrm>
            <a:custGeom>
              <a:avLst/>
              <a:gdLst>
                <a:gd name="T0" fmla="*/ 0 w 350"/>
                <a:gd name="T1" fmla="*/ 840 h 967"/>
                <a:gd name="T2" fmla="*/ 0 w 350"/>
                <a:gd name="T3" fmla="*/ 0 h 967"/>
                <a:gd name="T4" fmla="*/ 350 w 350"/>
                <a:gd name="T5" fmla="*/ 252 h 967"/>
                <a:gd name="T6" fmla="*/ 350 w 350"/>
                <a:gd name="T7" fmla="*/ 967 h 967"/>
                <a:gd name="T8" fmla="*/ 0 w 350"/>
                <a:gd name="T9" fmla="*/ 840 h 967"/>
              </a:gdLst>
              <a:ahLst/>
              <a:cxnLst>
                <a:cxn ang="0">
                  <a:pos x="T0" y="T1"/>
                </a:cxn>
                <a:cxn ang="0">
                  <a:pos x="T2" y="T3"/>
                </a:cxn>
                <a:cxn ang="0">
                  <a:pos x="T4" y="T5"/>
                </a:cxn>
                <a:cxn ang="0">
                  <a:pos x="T6" y="T7"/>
                </a:cxn>
                <a:cxn ang="0">
                  <a:pos x="T8" y="T9"/>
                </a:cxn>
              </a:cxnLst>
              <a:rect l="0" t="0" r="r" b="b"/>
              <a:pathLst>
                <a:path w="350" h="967">
                  <a:moveTo>
                    <a:pt x="0" y="840"/>
                  </a:moveTo>
                  <a:lnTo>
                    <a:pt x="0" y="0"/>
                  </a:lnTo>
                  <a:lnTo>
                    <a:pt x="350" y="252"/>
                  </a:lnTo>
                  <a:lnTo>
                    <a:pt x="350" y="967"/>
                  </a:lnTo>
                  <a:lnTo>
                    <a:pt x="0" y="8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9">
              <a:extLst>
                <a:ext uri="{FF2B5EF4-FFF2-40B4-BE49-F238E27FC236}">
                  <a16:creationId xmlns:a16="http://schemas.microsoft.com/office/drawing/2014/main" id="{49D54F99-DA2D-147A-B49B-B42D6AE6C991}"/>
                </a:ext>
              </a:extLst>
            </p:cNvPr>
            <p:cNvSpPr>
              <a:spLocks/>
            </p:cNvSpPr>
            <p:nvPr/>
          </p:nvSpPr>
          <p:spPr bwMode="auto">
            <a:xfrm>
              <a:off x="1704077" y="2179019"/>
              <a:ext cx="4080192" cy="971432"/>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Rectangle 8">
            <a:extLst>
              <a:ext uri="{FF2B5EF4-FFF2-40B4-BE49-F238E27FC236}">
                <a16:creationId xmlns:a16="http://schemas.microsoft.com/office/drawing/2014/main" id="{167B9594-A729-FD76-F4C5-A1196B115E52}"/>
              </a:ext>
            </a:extLst>
          </p:cNvPr>
          <p:cNvSpPr/>
          <p:nvPr/>
        </p:nvSpPr>
        <p:spPr>
          <a:xfrm>
            <a:off x="4784637" y="2667972"/>
            <a:ext cx="50800" cy="72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7D85BF5-BB73-F310-13F0-245AD18015F1}"/>
              </a:ext>
            </a:extLst>
          </p:cNvPr>
          <p:cNvGrpSpPr/>
          <p:nvPr/>
        </p:nvGrpSpPr>
        <p:grpSpPr>
          <a:xfrm>
            <a:off x="5093946" y="2843513"/>
            <a:ext cx="534868" cy="358040"/>
            <a:chOff x="666750" y="3544888"/>
            <a:chExt cx="581025" cy="388938"/>
          </a:xfrm>
          <a:solidFill>
            <a:schemeClr val="bg1"/>
          </a:solidFill>
        </p:grpSpPr>
        <p:sp>
          <p:nvSpPr>
            <p:cNvPr id="11" name="Freeform 256">
              <a:extLst>
                <a:ext uri="{FF2B5EF4-FFF2-40B4-BE49-F238E27FC236}">
                  <a16:creationId xmlns:a16="http://schemas.microsoft.com/office/drawing/2014/main" id="{647E8F5F-7B82-BDF0-360C-8C95A90C9BE1}"/>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57">
              <a:extLst>
                <a:ext uri="{FF2B5EF4-FFF2-40B4-BE49-F238E27FC236}">
                  <a16:creationId xmlns:a16="http://schemas.microsoft.com/office/drawing/2014/main" id="{A513D758-B52B-CDF2-A967-8296D141DBED}"/>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58">
              <a:extLst>
                <a:ext uri="{FF2B5EF4-FFF2-40B4-BE49-F238E27FC236}">
                  <a16:creationId xmlns:a16="http://schemas.microsoft.com/office/drawing/2014/main" id="{16DC219E-306B-3856-7F6E-CD423C431F76}"/>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9">
              <a:extLst>
                <a:ext uri="{FF2B5EF4-FFF2-40B4-BE49-F238E27FC236}">
                  <a16:creationId xmlns:a16="http://schemas.microsoft.com/office/drawing/2014/main" id="{210F597A-B22F-77B1-29C9-9482005457EA}"/>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Inhaltsplatzhalter 4">
            <a:extLst>
              <a:ext uri="{FF2B5EF4-FFF2-40B4-BE49-F238E27FC236}">
                <a16:creationId xmlns:a16="http://schemas.microsoft.com/office/drawing/2014/main" id="{7D59EED4-1757-68FE-2339-52E9A346E8A3}"/>
              </a:ext>
            </a:extLst>
          </p:cNvPr>
          <p:cNvSpPr txBox="1">
            <a:spLocks/>
          </p:cNvSpPr>
          <p:nvPr/>
        </p:nvSpPr>
        <p:spPr>
          <a:xfrm>
            <a:off x="1349466" y="2842102"/>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419" sz="1800" b="1">
                <a:solidFill>
                  <a:schemeClr val="accent2"/>
                </a:solidFill>
                <a:latin typeface="Gotham Book" panose="02000604040000020004" pitchFamily="50" charset="0"/>
              </a:rPr>
              <a:t>Modificación implementada</a:t>
            </a:r>
            <a:endParaRPr lang="es-419" sz="1200">
              <a:solidFill>
                <a:schemeClr val="accent2"/>
              </a:solidFill>
              <a:latin typeface="Gotham Book" panose="02000604040000020004" pitchFamily="50" charset="0"/>
            </a:endParaRPr>
          </a:p>
        </p:txBody>
      </p:sp>
      <p:grpSp>
        <p:nvGrpSpPr>
          <p:cNvPr id="16" name="Group 15">
            <a:extLst>
              <a:ext uri="{FF2B5EF4-FFF2-40B4-BE49-F238E27FC236}">
                <a16:creationId xmlns:a16="http://schemas.microsoft.com/office/drawing/2014/main" id="{A4139C4C-9373-B488-D78A-5D0D7CD66581}"/>
              </a:ext>
            </a:extLst>
          </p:cNvPr>
          <p:cNvGrpSpPr/>
          <p:nvPr/>
        </p:nvGrpSpPr>
        <p:grpSpPr>
          <a:xfrm rot="10800000">
            <a:off x="5932869" y="2463378"/>
            <a:ext cx="6259131" cy="1142383"/>
            <a:chOff x="0" y="2976787"/>
            <a:chExt cx="6259131" cy="1142383"/>
          </a:xfrm>
        </p:grpSpPr>
        <p:sp>
          <p:nvSpPr>
            <p:cNvPr id="17" name="Rectangle 13">
              <a:extLst>
                <a:ext uri="{FF2B5EF4-FFF2-40B4-BE49-F238E27FC236}">
                  <a16:creationId xmlns:a16="http://schemas.microsoft.com/office/drawing/2014/main" id="{3D23A8DE-18FB-3C71-319E-7B6ED27346BA}"/>
                </a:ext>
              </a:extLst>
            </p:cNvPr>
            <p:cNvSpPr>
              <a:spLocks noChangeArrowheads="1"/>
            </p:cNvSpPr>
            <p:nvPr/>
          </p:nvSpPr>
          <p:spPr bwMode="auto">
            <a:xfrm>
              <a:off x="0" y="2976787"/>
              <a:ext cx="1229214" cy="114102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EAEEC3A2-172A-8DDC-C295-8ABC04E6819B}"/>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CBE20A89-D001-9185-184E-8A10267D7EB7}"/>
                </a:ext>
              </a:extLst>
            </p:cNvPr>
            <p:cNvSpPr>
              <a:spLocks/>
            </p:cNvSpPr>
            <p:nvPr/>
          </p:nvSpPr>
          <p:spPr bwMode="auto">
            <a:xfrm>
              <a:off x="1704076" y="3150451"/>
              <a:ext cx="4555055" cy="968719"/>
            </a:xfrm>
            <a:prstGeom prst="homePlat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6C434DBD-4721-FB18-1BC7-C4E7E7A67B84}"/>
              </a:ext>
            </a:extLst>
          </p:cNvPr>
          <p:cNvSpPr txBox="1"/>
          <p:nvPr/>
        </p:nvSpPr>
        <p:spPr>
          <a:xfrm>
            <a:off x="53757" y="575993"/>
            <a:ext cx="9022080" cy="369332"/>
          </a:xfrm>
          <a:prstGeom prst="rect">
            <a:avLst/>
          </a:prstGeom>
          <a:noFill/>
        </p:spPr>
        <p:txBody>
          <a:bodyPr wrap="square">
            <a:spAutoFit/>
          </a:bodyPr>
          <a:lstStyle/>
          <a:p>
            <a:r>
              <a:rPr lang="es-ES" dirty="0">
                <a:solidFill>
                  <a:schemeClr val="tx2"/>
                </a:solidFill>
                <a:latin typeface="Bahnschrift" panose="020B0502040204020203" pitchFamily="34" charset="0"/>
              </a:rPr>
              <a:t>Proporción de niños/as sin retraso en el crecimiento</a:t>
            </a:r>
          </a:p>
        </p:txBody>
      </p:sp>
      <p:sp>
        <p:nvSpPr>
          <p:cNvPr id="21" name="TextBox 20">
            <a:extLst>
              <a:ext uri="{FF2B5EF4-FFF2-40B4-BE49-F238E27FC236}">
                <a16:creationId xmlns:a16="http://schemas.microsoft.com/office/drawing/2014/main" id="{98D7272D-AF2D-9ACB-46A5-D36E27CBF518}"/>
              </a:ext>
            </a:extLst>
          </p:cNvPr>
          <p:cNvSpPr txBox="1"/>
          <p:nvPr/>
        </p:nvSpPr>
        <p:spPr>
          <a:xfrm>
            <a:off x="6405826" y="2409129"/>
            <a:ext cx="4082098" cy="1077218"/>
          </a:xfrm>
          <a:prstGeom prst="rect">
            <a:avLst/>
          </a:prstGeom>
          <a:noFill/>
        </p:spPr>
        <p:txBody>
          <a:bodyPr wrap="square">
            <a:spAutoFit/>
          </a:bodyPr>
          <a:lstStyle/>
          <a:p>
            <a:r>
              <a:rPr lang="es-ES" sz="1600" dirty="0">
                <a:solidFill>
                  <a:schemeClr val="bg1"/>
                </a:solidFill>
                <a:latin typeface="Gotham Book" panose="02000604040000020004" pitchFamily="50" charset="0"/>
              </a:rPr>
              <a:t>Se estima una serie hasta 2019 a partir de ENDESA 2002, 2007, 2013 que asume una reducción constante del 3.98% promedio anual.</a:t>
            </a:r>
          </a:p>
        </p:txBody>
      </p:sp>
      <p:sp>
        <p:nvSpPr>
          <p:cNvPr id="22" name="Inhaltsplatzhalter 4">
            <a:extLst>
              <a:ext uri="{FF2B5EF4-FFF2-40B4-BE49-F238E27FC236}">
                <a16:creationId xmlns:a16="http://schemas.microsoft.com/office/drawing/2014/main" id="{0D494418-F088-C01E-7E9F-DEE1EF228FDE}"/>
              </a:ext>
            </a:extLst>
          </p:cNvPr>
          <p:cNvSpPr txBox="1">
            <a:spLocks/>
          </p:cNvSpPr>
          <p:nvPr/>
        </p:nvSpPr>
        <p:spPr>
          <a:xfrm>
            <a:off x="5742679" y="1926671"/>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a:solidFill>
                  <a:schemeClr val="tx2"/>
                </a:solidFill>
                <a:latin typeface="Gotham Book" panose="02000604040000020004" pitchFamily="50" charset="0"/>
              </a:rPr>
              <a:t>Versión original</a:t>
            </a:r>
            <a:endParaRPr lang="es-419" sz="1200">
              <a:solidFill>
                <a:schemeClr val="tx2"/>
              </a:solidFill>
              <a:latin typeface="Gotham Book" panose="02000604040000020004" pitchFamily="50" charset="0"/>
            </a:endParaRPr>
          </a:p>
        </p:txBody>
      </p:sp>
      <p:sp>
        <p:nvSpPr>
          <p:cNvPr id="23" name="TextBox 22">
            <a:extLst>
              <a:ext uri="{FF2B5EF4-FFF2-40B4-BE49-F238E27FC236}">
                <a16:creationId xmlns:a16="http://schemas.microsoft.com/office/drawing/2014/main" id="{C0D24426-FB91-6C69-A0FC-75BD5BD1299B}"/>
              </a:ext>
            </a:extLst>
          </p:cNvPr>
          <p:cNvSpPr txBox="1"/>
          <p:nvPr/>
        </p:nvSpPr>
        <p:spPr>
          <a:xfrm>
            <a:off x="1559199" y="1612830"/>
            <a:ext cx="3616585" cy="923330"/>
          </a:xfrm>
          <a:prstGeom prst="rect">
            <a:avLst/>
          </a:prstGeom>
          <a:noFill/>
        </p:spPr>
        <p:txBody>
          <a:bodyPr wrap="square">
            <a:spAutoFit/>
          </a:bodyPr>
          <a:lstStyle/>
          <a:p>
            <a:r>
              <a:rPr lang="es-ES" dirty="0">
                <a:solidFill>
                  <a:schemeClr val="bg1"/>
                </a:solidFill>
                <a:latin typeface="Gotham Book" panose="02000604040000020004" pitchFamily="50" charset="0"/>
              </a:rPr>
              <a:t>Indicador tomado de la ENDESA 2013 (asume constante hasta 2019)</a:t>
            </a:r>
          </a:p>
        </p:txBody>
      </p:sp>
      <p:grpSp>
        <p:nvGrpSpPr>
          <p:cNvPr id="24" name="Group 23">
            <a:extLst>
              <a:ext uri="{FF2B5EF4-FFF2-40B4-BE49-F238E27FC236}">
                <a16:creationId xmlns:a16="http://schemas.microsoft.com/office/drawing/2014/main" id="{842D8CCD-C48A-AADC-6AD5-DC77B074EC0F}"/>
              </a:ext>
            </a:extLst>
          </p:cNvPr>
          <p:cNvGrpSpPr/>
          <p:nvPr/>
        </p:nvGrpSpPr>
        <p:grpSpPr>
          <a:xfrm>
            <a:off x="-168014" y="4349240"/>
            <a:ext cx="5784269" cy="1313333"/>
            <a:chOff x="0" y="1837118"/>
            <a:chExt cx="5784269" cy="1313333"/>
          </a:xfrm>
        </p:grpSpPr>
        <p:sp>
          <p:nvSpPr>
            <p:cNvPr id="25" name="Rectangle 17">
              <a:extLst>
                <a:ext uri="{FF2B5EF4-FFF2-40B4-BE49-F238E27FC236}">
                  <a16:creationId xmlns:a16="http://schemas.microsoft.com/office/drawing/2014/main" id="{640D490B-0A53-9BE9-7562-2394141D67DE}"/>
                </a:ext>
              </a:extLst>
            </p:cNvPr>
            <p:cNvSpPr>
              <a:spLocks noChangeArrowheads="1"/>
            </p:cNvSpPr>
            <p:nvPr/>
          </p:nvSpPr>
          <p:spPr bwMode="auto">
            <a:xfrm>
              <a:off x="0" y="1837118"/>
              <a:ext cx="1229214" cy="113966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7FA2169-3284-3D23-FF8C-DE031AAFC98F}"/>
                </a:ext>
              </a:extLst>
            </p:cNvPr>
            <p:cNvSpPr>
              <a:spLocks/>
            </p:cNvSpPr>
            <p:nvPr/>
          </p:nvSpPr>
          <p:spPr bwMode="auto">
            <a:xfrm>
              <a:off x="1229214" y="1837118"/>
              <a:ext cx="474862" cy="1311976"/>
            </a:xfrm>
            <a:custGeom>
              <a:avLst/>
              <a:gdLst>
                <a:gd name="T0" fmla="*/ 0 w 350"/>
                <a:gd name="T1" fmla="*/ 840 h 967"/>
                <a:gd name="T2" fmla="*/ 0 w 350"/>
                <a:gd name="T3" fmla="*/ 0 h 967"/>
                <a:gd name="T4" fmla="*/ 350 w 350"/>
                <a:gd name="T5" fmla="*/ 252 h 967"/>
                <a:gd name="T6" fmla="*/ 350 w 350"/>
                <a:gd name="T7" fmla="*/ 967 h 967"/>
                <a:gd name="T8" fmla="*/ 0 w 350"/>
                <a:gd name="T9" fmla="*/ 840 h 967"/>
              </a:gdLst>
              <a:ahLst/>
              <a:cxnLst>
                <a:cxn ang="0">
                  <a:pos x="T0" y="T1"/>
                </a:cxn>
                <a:cxn ang="0">
                  <a:pos x="T2" y="T3"/>
                </a:cxn>
                <a:cxn ang="0">
                  <a:pos x="T4" y="T5"/>
                </a:cxn>
                <a:cxn ang="0">
                  <a:pos x="T6" y="T7"/>
                </a:cxn>
                <a:cxn ang="0">
                  <a:pos x="T8" y="T9"/>
                </a:cxn>
              </a:cxnLst>
              <a:rect l="0" t="0" r="r" b="b"/>
              <a:pathLst>
                <a:path w="350" h="967">
                  <a:moveTo>
                    <a:pt x="0" y="840"/>
                  </a:moveTo>
                  <a:lnTo>
                    <a:pt x="0" y="0"/>
                  </a:lnTo>
                  <a:lnTo>
                    <a:pt x="350" y="252"/>
                  </a:lnTo>
                  <a:lnTo>
                    <a:pt x="350" y="967"/>
                  </a:lnTo>
                  <a:lnTo>
                    <a:pt x="0" y="84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C9170AF9-495A-4932-8176-04DDE81EC851}"/>
                </a:ext>
              </a:extLst>
            </p:cNvPr>
            <p:cNvSpPr>
              <a:spLocks/>
            </p:cNvSpPr>
            <p:nvPr/>
          </p:nvSpPr>
          <p:spPr bwMode="auto">
            <a:xfrm>
              <a:off x="1704077" y="2179019"/>
              <a:ext cx="4080192" cy="971432"/>
            </a:xfrm>
            <a:prstGeom prst="homePlat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id="{65AE5850-CB55-ACF2-3FA1-AACDD48457EA}"/>
              </a:ext>
            </a:extLst>
          </p:cNvPr>
          <p:cNvSpPr/>
          <p:nvPr/>
        </p:nvSpPr>
        <p:spPr>
          <a:xfrm>
            <a:off x="4784637" y="5770334"/>
            <a:ext cx="50800" cy="72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32AE7A9-2AE6-6EC6-44BE-EF3D66BFB945}"/>
              </a:ext>
            </a:extLst>
          </p:cNvPr>
          <p:cNvGrpSpPr/>
          <p:nvPr/>
        </p:nvGrpSpPr>
        <p:grpSpPr>
          <a:xfrm>
            <a:off x="5093946" y="5945875"/>
            <a:ext cx="534868" cy="358040"/>
            <a:chOff x="666750" y="3544888"/>
            <a:chExt cx="581025" cy="388938"/>
          </a:xfrm>
          <a:solidFill>
            <a:schemeClr val="bg1"/>
          </a:solidFill>
        </p:grpSpPr>
        <p:sp>
          <p:nvSpPr>
            <p:cNvPr id="30" name="Freeform 256">
              <a:extLst>
                <a:ext uri="{FF2B5EF4-FFF2-40B4-BE49-F238E27FC236}">
                  <a16:creationId xmlns:a16="http://schemas.microsoft.com/office/drawing/2014/main" id="{C9F7005B-7613-DBD8-DC95-7E29882CF194}"/>
                </a:ext>
              </a:extLst>
            </p:cNvPr>
            <p:cNvSpPr>
              <a:spLocks/>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7">
              <a:extLst>
                <a:ext uri="{FF2B5EF4-FFF2-40B4-BE49-F238E27FC236}">
                  <a16:creationId xmlns:a16="http://schemas.microsoft.com/office/drawing/2014/main" id="{F5ADFEB9-999D-9650-E81D-E357EA261677}"/>
                </a:ext>
              </a:extLst>
            </p:cNvPr>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8">
              <a:extLst>
                <a:ext uri="{FF2B5EF4-FFF2-40B4-BE49-F238E27FC236}">
                  <a16:creationId xmlns:a16="http://schemas.microsoft.com/office/drawing/2014/main" id="{216D04A6-62B2-005A-EE73-F795F190FA6C}"/>
                </a:ext>
              </a:extLst>
            </p:cNvPr>
            <p:cNvSpPr>
              <a:spLocks/>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9">
              <a:extLst>
                <a:ext uri="{FF2B5EF4-FFF2-40B4-BE49-F238E27FC236}">
                  <a16:creationId xmlns:a16="http://schemas.microsoft.com/office/drawing/2014/main" id="{2E35F0EA-AE83-74C4-BFC6-10BDD3B85F70}"/>
                </a:ext>
              </a:extLst>
            </p:cNvPr>
            <p:cNvSpPr>
              <a:spLocks/>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Inhaltsplatzhalter 4">
            <a:extLst>
              <a:ext uri="{FF2B5EF4-FFF2-40B4-BE49-F238E27FC236}">
                <a16:creationId xmlns:a16="http://schemas.microsoft.com/office/drawing/2014/main" id="{AA7002D6-88F6-128D-3F75-2AE325DB59F8}"/>
              </a:ext>
            </a:extLst>
          </p:cNvPr>
          <p:cNvSpPr txBox="1">
            <a:spLocks/>
          </p:cNvSpPr>
          <p:nvPr/>
        </p:nvSpPr>
        <p:spPr>
          <a:xfrm>
            <a:off x="1349466" y="5944464"/>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s-419" sz="1800" b="1">
                <a:solidFill>
                  <a:schemeClr val="accent2"/>
                </a:solidFill>
                <a:latin typeface="Gotham Book" panose="02000604040000020004" pitchFamily="50" charset="0"/>
              </a:rPr>
              <a:t>Modificación implementada</a:t>
            </a:r>
            <a:endParaRPr lang="es-419" sz="1200">
              <a:solidFill>
                <a:schemeClr val="accent2"/>
              </a:solidFill>
              <a:latin typeface="Gotham Book" panose="02000604040000020004" pitchFamily="50" charset="0"/>
            </a:endParaRPr>
          </a:p>
        </p:txBody>
      </p:sp>
      <p:grpSp>
        <p:nvGrpSpPr>
          <p:cNvPr id="35" name="Group 34">
            <a:extLst>
              <a:ext uri="{FF2B5EF4-FFF2-40B4-BE49-F238E27FC236}">
                <a16:creationId xmlns:a16="http://schemas.microsoft.com/office/drawing/2014/main" id="{DAE4AE5E-E294-9369-8CA9-0CE5042E35A8}"/>
              </a:ext>
            </a:extLst>
          </p:cNvPr>
          <p:cNvGrpSpPr/>
          <p:nvPr/>
        </p:nvGrpSpPr>
        <p:grpSpPr>
          <a:xfrm rot="10800000">
            <a:off x="5932869" y="5565740"/>
            <a:ext cx="6259131" cy="1142383"/>
            <a:chOff x="0" y="2976787"/>
            <a:chExt cx="6259131" cy="1142383"/>
          </a:xfrm>
        </p:grpSpPr>
        <p:sp>
          <p:nvSpPr>
            <p:cNvPr id="36" name="Rectangle 13">
              <a:extLst>
                <a:ext uri="{FF2B5EF4-FFF2-40B4-BE49-F238E27FC236}">
                  <a16:creationId xmlns:a16="http://schemas.microsoft.com/office/drawing/2014/main" id="{85C7BF15-F6E8-6AF9-1740-264DE32B296C}"/>
                </a:ext>
              </a:extLst>
            </p:cNvPr>
            <p:cNvSpPr>
              <a:spLocks noChangeArrowheads="1"/>
            </p:cNvSpPr>
            <p:nvPr/>
          </p:nvSpPr>
          <p:spPr bwMode="auto">
            <a:xfrm>
              <a:off x="0" y="2976787"/>
              <a:ext cx="1229214" cy="114102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580B366C-C22D-0DAF-FF85-287F499248AB}"/>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3FB2E609-996A-DC04-42C7-F28172769579}"/>
                </a:ext>
              </a:extLst>
            </p:cNvPr>
            <p:cNvSpPr>
              <a:spLocks/>
            </p:cNvSpPr>
            <p:nvPr/>
          </p:nvSpPr>
          <p:spPr bwMode="auto">
            <a:xfrm>
              <a:off x="1704076" y="3150451"/>
              <a:ext cx="4555055" cy="968719"/>
            </a:xfrm>
            <a:prstGeom prst="homePlat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TextBox 38">
            <a:extLst>
              <a:ext uri="{FF2B5EF4-FFF2-40B4-BE49-F238E27FC236}">
                <a16:creationId xmlns:a16="http://schemas.microsoft.com/office/drawing/2014/main" id="{6CB124C9-695D-5E48-79B8-9A3153531DAF}"/>
              </a:ext>
            </a:extLst>
          </p:cNvPr>
          <p:cNvSpPr txBox="1"/>
          <p:nvPr/>
        </p:nvSpPr>
        <p:spPr>
          <a:xfrm>
            <a:off x="53757" y="3757533"/>
            <a:ext cx="9022080" cy="369332"/>
          </a:xfrm>
          <a:prstGeom prst="rect">
            <a:avLst/>
          </a:prstGeom>
          <a:noFill/>
        </p:spPr>
        <p:txBody>
          <a:bodyPr wrap="square">
            <a:spAutoFit/>
          </a:bodyPr>
          <a:lstStyle/>
          <a:p>
            <a:r>
              <a:rPr lang="es-ES" dirty="0">
                <a:solidFill>
                  <a:schemeClr val="tx2"/>
                </a:solidFill>
                <a:latin typeface="Bahnschrift" panose="020B0502040204020203" pitchFamily="34" charset="0"/>
              </a:rPr>
              <a:t>Tasa de supervivencia de la población adulta (15-64 años)</a:t>
            </a:r>
          </a:p>
        </p:txBody>
      </p:sp>
      <p:sp>
        <p:nvSpPr>
          <p:cNvPr id="40" name="TextBox 39">
            <a:extLst>
              <a:ext uri="{FF2B5EF4-FFF2-40B4-BE49-F238E27FC236}">
                <a16:creationId xmlns:a16="http://schemas.microsoft.com/office/drawing/2014/main" id="{E19041D1-868B-FFA8-5C15-25E018E2872F}"/>
              </a:ext>
            </a:extLst>
          </p:cNvPr>
          <p:cNvSpPr txBox="1"/>
          <p:nvPr/>
        </p:nvSpPr>
        <p:spPr>
          <a:xfrm>
            <a:off x="6405826" y="5629246"/>
            <a:ext cx="4082098" cy="830997"/>
          </a:xfrm>
          <a:prstGeom prst="rect">
            <a:avLst/>
          </a:prstGeom>
          <a:noFill/>
        </p:spPr>
        <p:txBody>
          <a:bodyPr wrap="square">
            <a:spAutoFit/>
          </a:bodyPr>
          <a:lstStyle/>
          <a:p>
            <a:r>
              <a:rPr lang="es-ES" sz="1600" dirty="0">
                <a:solidFill>
                  <a:schemeClr val="bg1"/>
                </a:solidFill>
                <a:latin typeface="Gotham Book" panose="02000604040000020004" pitchFamily="50" charset="0"/>
              </a:rPr>
              <a:t>Indicador calculado a partir de defunciones por tramos etarios y proyecciones de población (ONE)</a:t>
            </a:r>
          </a:p>
        </p:txBody>
      </p:sp>
      <p:sp>
        <p:nvSpPr>
          <p:cNvPr id="41" name="Inhaltsplatzhalter 4">
            <a:extLst>
              <a:ext uri="{FF2B5EF4-FFF2-40B4-BE49-F238E27FC236}">
                <a16:creationId xmlns:a16="http://schemas.microsoft.com/office/drawing/2014/main" id="{0DC28275-9009-A7DB-6FCB-E325EA4A5F19}"/>
              </a:ext>
            </a:extLst>
          </p:cNvPr>
          <p:cNvSpPr txBox="1">
            <a:spLocks/>
          </p:cNvSpPr>
          <p:nvPr/>
        </p:nvSpPr>
        <p:spPr>
          <a:xfrm>
            <a:off x="5742679" y="5029033"/>
            <a:ext cx="4501565"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s-419" sz="1800" b="1">
                <a:solidFill>
                  <a:schemeClr val="tx2"/>
                </a:solidFill>
                <a:latin typeface="Gotham Book" panose="02000604040000020004" pitchFamily="50" charset="0"/>
              </a:rPr>
              <a:t>Versión original</a:t>
            </a:r>
            <a:endParaRPr lang="es-419" sz="1200">
              <a:solidFill>
                <a:schemeClr val="tx2"/>
              </a:solidFill>
              <a:latin typeface="Gotham Book" panose="02000604040000020004" pitchFamily="50" charset="0"/>
            </a:endParaRPr>
          </a:p>
        </p:txBody>
      </p:sp>
      <p:sp>
        <p:nvSpPr>
          <p:cNvPr id="42" name="TextBox 41">
            <a:extLst>
              <a:ext uri="{FF2B5EF4-FFF2-40B4-BE49-F238E27FC236}">
                <a16:creationId xmlns:a16="http://schemas.microsoft.com/office/drawing/2014/main" id="{2117283C-4F7D-EB74-09CB-5ACDE9F62798}"/>
              </a:ext>
            </a:extLst>
          </p:cNvPr>
          <p:cNvSpPr txBox="1"/>
          <p:nvPr/>
        </p:nvSpPr>
        <p:spPr>
          <a:xfrm>
            <a:off x="1559199" y="4715192"/>
            <a:ext cx="3616585" cy="646331"/>
          </a:xfrm>
          <a:prstGeom prst="rect">
            <a:avLst/>
          </a:prstGeom>
          <a:noFill/>
        </p:spPr>
        <p:txBody>
          <a:bodyPr wrap="square">
            <a:spAutoFit/>
          </a:bodyPr>
          <a:lstStyle/>
          <a:p>
            <a:r>
              <a:rPr lang="es-ES" dirty="0">
                <a:solidFill>
                  <a:schemeClr val="bg1"/>
                </a:solidFill>
                <a:latin typeface="Gotham Book" panose="02000604040000020004" pitchFamily="50" charset="0"/>
              </a:rPr>
              <a:t>Indicador tomado de UN </a:t>
            </a:r>
            <a:r>
              <a:rPr lang="es-ES" dirty="0" err="1">
                <a:solidFill>
                  <a:schemeClr val="bg1"/>
                </a:solidFill>
                <a:latin typeface="Gotham Book" panose="02000604040000020004" pitchFamily="50" charset="0"/>
              </a:rPr>
              <a:t>Population</a:t>
            </a:r>
            <a:r>
              <a:rPr lang="es-ES" dirty="0">
                <a:solidFill>
                  <a:schemeClr val="bg1"/>
                </a:solidFill>
                <a:latin typeface="Gotham Book" panose="02000604040000020004" pitchFamily="50" charset="0"/>
              </a:rPr>
              <a:t> </a:t>
            </a:r>
            <a:r>
              <a:rPr lang="es-ES" dirty="0" err="1">
                <a:solidFill>
                  <a:schemeClr val="bg1"/>
                </a:solidFill>
                <a:latin typeface="Gotham Book" panose="02000604040000020004" pitchFamily="50" charset="0"/>
              </a:rPr>
              <a:t>Statistics</a:t>
            </a:r>
            <a:endParaRPr lang="es-ES" dirty="0">
              <a:solidFill>
                <a:schemeClr val="bg1"/>
              </a:solidFill>
              <a:latin typeface="Gotham Book" panose="02000604040000020004" pitchFamily="50" charset="0"/>
            </a:endParaRPr>
          </a:p>
        </p:txBody>
      </p:sp>
    </p:spTree>
    <p:extLst>
      <p:ext uri="{BB962C8B-B14F-4D97-AF65-F5344CB8AC3E}">
        <p14:creationId xmlns:p14="http://schemas.microsoft.com/office/powerpoint/2010/main" val="2812016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20000" decel="8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accel="20000" decel="8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accel="20000" decel="8000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accel="20000" decel="8000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1+#ppt_w/2"/>
                                          </p:val>
                                        </p:tav>
                                        <p:tav tm="100000">
                                          <p:val>
                                            <p:strVal val="#ppt_x"/>
                                          </p:val>
                                        </p:tav>
                                      </p:tavLst>
                                    </p:anim>
                                    <p:anim calcmode="lin" valueType="num">
                                      <p:cBhvr additive="base">
                                        <p:cTn id="4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1+#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p:bldP spid="21" grpId="0"/>
      <p:bldP spid="22" grpId="0"/>
      <p:bldP spid="34"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1026</TotalTime>
  <Words>1102</Words>
  <Application>Microsoft Office PowerPoint</Application>
  <PresentationFormat>Panorámica</PresentationFormat>
  <Paragraphs>173</Paragraphs>
  <Slides>17</Slides>
  <Notes>5</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Presentación de PowerPoint</vt:lpstr>
      <vt:lpstr>Estimaciones provinciales del  Índice de Capital Humano 2019  para República Dominicana</vt:lpstr>
      <vt:lpstr>Presentación de PowerPoint</vt:lpstr>
      <vt:lpstr>Presentación de PowerPoint</vt:lpstr>
      <vt:lpstr>Presentación de PowerPoint</vt:lpstr>
      <vt:lpstr>Presentación de PowerPoint</vt:lpstr>
      <vt:lpstr>¿Es posible tener una mirada subnacional al resultado para República Dominicana?</vt:lpstr>
      <vt:lpstr>Presentación de PowerPoint</vt:lpstr>
      <vt:lpstr>Presentación de PowerPoint</vt:lpstr>
      <vt:lpstr>Presentación de PowerPoint</vt:lpstr>
      <vt:lpstr>ICH provincial 2019: Resultados por dimensión </vt:lpstr>
      <vt:lpstr>Estimaciones provinciales ICH 2019</vt:lpstr>
      <vt:lpstr>Resultados 2019 por región única de desarrollo</vt:lpstr>
      <vt:lpstr>Resultados de aprendizaje armonizados estimados 2019</vt:lpstr>
      <vt:lpstr>La relación entre la escolaridad esperada y el aprendizaje adquirido es limitada</vt:lpstr>
      <vt:lpstr>Reflexiones finales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Ilvin Mendoza-Carrasco</dc:creator>
  <cp:lastModifiedBy>Hairys A. Tejeda R.</cp:lastModifiedBy>
  <cp:revision>3</cp:revision>
  <cp:lastPrinted>2024-11-11T20:08:40Z</cp:lastPrinted>
  <dcterms:created xsi:type="dcterms:W3CDTF">2024-11-10T22:53:45Z</dcterms:created>
  <dcterms:modified xsi:type="dcterms:W3CDTF">2024-12-10T18:29:39Z</dcterms:modified>
</cp:coreProperties>
</file>